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11"/>
  </p:notesMasterIdLst>
  <p:handoutMasterIdLst>
    <p:handoutMasterId r:id="rId12"/>
  </p:handoutMasterIdLst>
  <p:sldIdLst>
    <p:sldId id="2146847070" r:id="rId5"/>
    <p:sldId id="2146847071" r:id="rId6"/>
    <p:sldId id="2146847083" r:id="rId7"/>
    <p:sldId id="2146847081" r:id="rId8"/>
    <p:sldId id="2146847087" r:id="rId9"/>
    <p:sldId id="2146847088" r:id="rId10"/>
  </p:sldIdLst>
  <p:sldSz cx="7559675" cy="10691813"/>
  <p:notesSz cx="6858000" cy="9144000"/>
  <p:embeddedFontLst>
    <p:embeddedFont>
      <p:font typeface="DM Sans" pitchFamily="2" charset="0"/>
      <p:regular r:id="rId13"/>
      <p:bold r:id="rId14"/>
      <p:italic r:id="rId15"/>
      <p:boldItalic r:id="rId16"/>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E2D26A-D9A2-7FFF-CE49-CC9F9F15627F}" name="Alina Gainullina" initials="AG" userId="S::aligainu@publicisgroupe.net::6d7708d4-6f74-47bf-84ac-2b502e6efc3a" providerId="AD"/>
  <p188:author id="{345EFE7A-87A4-FCD3-5954-ED221FB32C43}" name="Gerond Aliaj" initials="GA" userId="S::geraliaj@publicisgroupe.net::60bd4309-1392-4357-8e8a-e0964149e222" providerId="AD"/>
  <p188:author id="{22B0888B-013A-4EA0-32BF-E65C2D75C3CA}" name="Philip Crothers" initials="PC" userId="S::phicrowt@publicisgroupe.net::4913ca5d-c3a1-486e-a78d-e752d725cbec" providerId="AD"/>
  <p188:author id="{FE6D08BD-D6E3-73D3-1DD9-77F4AE47B363}" name="Nick Black" initials="NB" userId="S::nicblack@publicisgroupe.net::6225e9f3-82ad-4dba-a863-6d6b7b93f4c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ED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367C1D-7DA4-56B7-1B9A-9A702204426D}" v="16" dt="2026-02-20T10:26:23.480"/>
    <p1510:client id="{EF4864C2-01C6-471F-A75A-8710F3CA40C5}" v="410" dt="2026-02-18T16:19:57.6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10" autoAdjust="0"/>
  </p:normalViewPr>
  <p:slideViewPr>
    <p:cSldViewPr snapToGrid="0">
      <p:cViewPr varScale="1">
        <p:scale>
          <a:sx n="38" d="100"/>
          <a:sy n="38" d="100"/>
        </p:scale>
        <p:origin x="2288" y="2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font" Target="fonts/font3.fntdata"/><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FB93096-0E98-4FE4-C3BF-38A98EC9828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3FE6A15D-3171-742A-D3E3-6CC265DA882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070AA9-6243-464F-82B8-83FAE3F1779B}" type="datetimeFigureOut">
              <a:rPr lang="en-GB" smtClean="0"/>
              <a:t>27/02/2026</a:t>
            </a:fld>
            <a:endParaRPr lang="en-GB"/>
          </a:p>
        </p:txBody>
      </p:sp>
      <p:sp>
        <p:nvSpPr>
          <p:cNvPr id="4" name="Footer Placeholder 3">
            <a:extLst>
              <a:ext uri="{FF2B5EF4-FFF2-40B4-BE49-F238E27FC236}">
                <a16:creationId xmlns:a16="http://schemas.microsoft.com/office/drawing/2014/main" id="{76BDD959-2529-0EB8-4DED-7C2634C0919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627857F-AC8D-6E15-6D7E-DDA42F8D60E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84B2B6-E1AB-49B9-9FA5-29BD37632683}" type="slidenum">
              <a:rPr lang="en-GB" smtClean="0"/>
              <a:t>‹#›</a:t>
            </a:fld>
            <a:endParaRPr lang="en-GB"/>
          </a:p>
        </p:txBody>
      </p:sp>
    </p:spTree>
    <p:extLst>
      <p:ext uri="{BB962C8B-B14F-4D97-AF65-F5344CB8AC3E}">
        <p14:creationId xmlns:p14="http://schemas.microsoft.com/office/powerpoint/2010/main" val="1575387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ED862F-BD3D-4466-B430-4004645743FE}" type="datetimeFigureOut">
              <a:rPr lang="en-GB" smtClean="0"/>
              <a:t>27/02/2026</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13DD3E-D4F0-4D9E-8B5E-5A0F480FFC63}" type="slidenum">
              <a:rPr lang="en-GB" smtClean="0"/>
              <a:t>‹#›</a:t>
            </a:fld>
            <a:endParaRPr lang="en-GB"/>
          </a:p>
        </p:txBody>
      </p:sp>
    </p:spTree>
    <p:extLst>
      <p:ext uri="{BB962C8B-B14F-4D97-AF65-F5344CB8AC3E}">
        <p14:creationId xmlns:p14="http://schemas.microsoft.com/office/powerpoint/2010/main" val="2288927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113DD3E-D4F0-4D9E-8B5E-5A0F480FFC63}" type="slidenum">
              <a:rPr lang="en-GB" smtClean="0"/>
              <a:t>2</a:t>
            </a:fld>
            <a:endParaRPr lang="en-GB"/>
          </a:p>
        </p:txBody>
      </p:sp>
    </p:spTree>
    <p:extLst>
      <p:ext uri="{BB962C8B-B14F-4D97-AF65-F5344CB8AC3E}">
        <p14:creationId xmlns:p14="http://schemas.microsoft.com/office/powerpoint/2010/main" val="665866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B95A6-1F5C-31F2-4271-967B40D692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304ABD-B56B-C69C-7051-C40EB24B21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DA76BF-E9F4-D29A-B699-1F66E11A39D0}"/>
              </a:ext>
            </a:extLst>
          </p:cNvPr>
          <p:cNvSpPr>
            <a:spLocks noGrp="1"/>
          </p:cNvSpPr>
          <p:nvPr>
            <p:ph type="body" idx="1"/>
          </p:nvPr>
        </p:nvSpPr>
        <p:spPr/>
        <p:txBody>
          <a:bodyPr/>
          <a:lstStyle/>
          <a:p>
            <a:endParaRPr lang="en-GB" b="0" dirty="0"/>
          </a:p>
        </p:txBody>
      </p:sp>
      <p:sp>
        <p:nvSpPr>
          <p:cNvPr id="4" name="Slide Number Placeholder 3">
            <a:extLst>
              <a:ext uri="{FF2B5EF4-FFF2-40B4-BE49-F238E27FC236}">
                <a16:creationId xmlns:a16="http://schemas.microsoft.com/office/drawing/2014/main" id="{25AB5FAD-D111-7891-2F39-1DEED114905C}"/>
              </a:ext>
            </a:extLst>
          </p:cNvPr>
          <p:cNvSpPr>
            <a:spLocks noGrp="1"/>
          </p:cNvSpPr>
          <p:nvPr>
            <p:ph type="sldNum" sz="quarter" idx="5"/>
          </p:nvPr>
        </p:nvSpPr>
        <p:spPr/>
        <p:txBody>
          <a:bodyPr/>
          <a:lstStyle/>
          <a:p>
            <a:fld id="{A113DD3E-D4F0-4D9E-8B5E-5A0F480FFC63}" type="slidenum">
              <a:rPr lang="en-GB" smtClean="0"/>
              <a:t>3</a:t>
            </a:fld>
            <a:endParaRPr lang="en-GB"/>
          </a:p>
        </p:txBody>
      </p:sp>
    </p:spTree>
    <p:extLst>
      <p:ext uri="{BB962C8B-B14F-4D97-AF65-F5344CB8AC3E}">
        <p14:creationId xmlns:p14="http://schemas.microsoft.com/office/powerpoint/2010/main" val="309914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048B2-35EA-43FE-1B7F-4A3507E3AB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AE8608-D6BC-1166-C126-E70FD6D84A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08CE4F-F933-BC05-8003-148D63922F7C}"/>
              </a:ext>
            </a:extLst>
          </p:cNvPr>
          <p:cNvSpPr>
            <a:spLocks noGrp="1"/>
          </p:cNvSpPr>
          <p:nvPr>
            <p:ph type="body" idx="1"/>
          </p:nvPr>
        </p:nvSpPr>
        <p:spPr/>
        <p:txBody>
          <a:bodyPr/>
          <a:lstStyle/>
          <a:p>
            <a:endParaRPr lang="en-GB" b="0" dirty="0"/>
          </a:p>
        </p:txBody>
      </p:sp>
      <p:sp>
        <p:nvSpPr>
          <p:cNvPr id="4" name="Slide Number Placeholder 3">
            <a:extLst>
              <a:ext uri="{FF2B5EF4-FFF2-40B4-BE49-F238E27FC236}">
                <a16:creationId xmlns:a16="http://schemas.microsoft.com/office/drawing/2014/main" id="{6B5D1080-311C-B687-1B3A-9DEDA87ADAC6}"/>
              </a:ext>
            </a:extLst>
          </p:cNvPr>
          <p:cNvSpPr>
            <a:spLocks noGrp="1"/>
          </p:cNvSpPr>
          <p:nvPr>
            <p:ph type="sldNum" sz="quarter" idx="5"/>
          </p:nvPr>
        </p:nvSpPr>
        <p:spPr/>
        <p:txBody>
          <a:bodyPr/>
          <a:lstStyle/>
          <a:p>
            <a:fld id="{A113DD3E-D4F0-4D9E-8B5E-5A0F480FFC63}" type="slidenum">
              <a:rPr lang="en-GB" smtClean="0"/>
              <a:t>4</a:t>
            </a:fld>
            <a:endParaRPr lang="en-GB"/>
          </a:p>
        </p:txBody>
      </p:sp>
    </p:spTree>
    <p:extLst>
      <p:ext uri="{BB962C8B-B14F-4D97-AF65-F5344CB8AC3E}">
        <p14:creationId xmlns:p14="http://schemas.microsoft.com/office/powerpoint/2010/main" val="2257613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3D3EF-569D-DABA-E136-134B0F9FD1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CB61B-186D-C0A5-359A-1AE05C273D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F84E26-102B-FB20-587B-B7F38866837F}"/>
              </a:ext>
            </a:extLst>
          </p:cNvPr>
          <p:cNvSpPr>
            <a:spLocks noGrp="1"/>
          </p:cNvSpPr>
          <p:nvPr>
            <p:ph type="body" idx="1"/>
          </p:nvPr>
        </p:nvSpPr>
        <p:spPr/>
        <p:txBody>
          <a:bodyPr/>
          <a:lstStyle/>
          <a:p>
            <a:endParaRPr lang="en-GB" b="0" dirty="0"/>
          </a:p>
        </p:txBody>
      </p:sp>
      <p:sp>
        <p:nvSpPr>
          <p:cNvPr id="4" name="Slide Number Placeholder 3">
            <a:extLst>
              <a:ext uri="{FF2B5EF4-FFF2-40B4-BE49-F238E27FC236}">
                <a16:creationId xmlns:a16="http://schemas.microsoft.com/office/drawing/2014/main" id="{8FA1A2A5-9DBD-BE3C-733A-993AA17EA4A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113DD3E-D4F0-4D9E-8B5E-5A0F480FFC6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021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B72D2-7717-3A74-B5FF-4C03A1B3AE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FE503-0D61-E70E-A120-35770F1D2F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94D809-8AFC-1F85-1EFF-C6539516D328}"/>
              </a:ext>
            </a:extLst>
          </p:cNvPr>
          <p:cNvSpPr>
            <a:spLocks noGrp="1"/>
          </p:cNvSpPr>
          <p:nvPr>
            <p:ph type="body" idx="1"/>
          </p:nvPr>
        </p:nvSpPr>
        <p:spPr/>
        <p:txBody>
          <a:bodyPr/>
          <a:lstStyle/>
          <a:p>
            <a:pPr>
              <a:defRPr/>
            </a:pPr>
            <a:endParaRPr lang="en-GB" b="0" dirty="0"/>
          </a:p>
        </p:txBody>
      </p:sp>
      <p:sp>
        <p:nvSpPr>
          <p:cNvPr id="4" name="Slide Number Placeholder 3">
            <a:extLst>
              <a:ext uri="{FF2B5EF4-FFF2-40B4-BE49-F238E27FC236}">
                <a16:creationId xmlns:a16="http://schemas.microsoft.com/office/drawing/2014/main" id="{95AEB629-B635-8D51-3D0A-EFF7F456FD56}"/>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113DD3E-D4F0-4D9E-8B5E-5A0F480FFC6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1562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sv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jpe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1781175"/>
            <a:ext cx="6840538" cy="8197849"/>
          </a:xfrm>
        </p:spPr>
        <p:txBody>
          <a:bodyPr/>
          <a:lstStyle>
            <a:lvl1pPr>
              <a:defRPr spc="-30" baseline="0"/>
            </a:lvl1pPr>
            <a:lvl2pPr>
              <a:defRPr spc="-30" baseline="0"/>
            </a:lvl2pPr>
            <a:lvl3pPr>
              <a:defRPr spc="-30" baseline="0"/>
            </a:lvl3pPr>
            <a:lvl4pPr>
              <a:defRPr spc="-30" baseline="0"/>
            </a:lvl4pPr>
            <a:lvl5pPr>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19917C3-7345-42C5-97E2-7052C54C8337}" type="slidenum">
              <a:rPr lang="en-GB" smtClean="0"/>
              <a:t>‹#›</a:t>
            </a:fld>
            <a:endParaRPr lang="en-GB"/>
          </a:p>
        </p:txBody>
      </p:sp>
      <p:sp>
        <p:nvSpPr>
          <p:cNvPr id="7" name="Title 6">
            <a:extLst>
              <a:ext uri="{FF2B5EF4-FFF2-40B4-BE49-F238E27FC236}">
                <a16:creationId xmlns:a16="http://schemas.microsoft.com/office/drawing/2014/main" id="{1F10B534-994C-AEF8-35F9-8AB3486812E8}"/>
              </a:ext>
            </a:extLst>
          </p:cNvPr>
          <p:cNvSpPr>
            <a:spLocks noGrp="1"/>
          </p:cNvSpPr>
          <p:nvPr>
            <p:ph type="title" hasCustomPrompt="1"/>
          </p:nvPr>
        </p:nvSpPr>
        <p:spPr/>
        <p:txBody>
          <a:bodyPr/>
          <a:lstStyle/>
          <a:p>
            <a:r>
              <a:rPr lang="en-US"/>
              <a:t>CLICK TO EDIT MASTER TITLE STYLE</a:t>
            </a:r>
            <a:endParaRPr lang="en-GB"/>
          </a:p>
        </p:txBody>
      </p:sp>
    </p:spTree>
    <p:extLst>
      <p:ext uri="{BB962C8B-B14F-4D97-AF65-F5344CB8AC3E}">
        <p14:creationId xmlns:p14="http://schemas.microsoft.com/office/powerpoint/2010/main" val="304671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1781175"/>
            <a:ext cx="3240088" cy="3921125"/>
          </a:xfrm>
          <a:prstGeom prst="roundRect">
            <a:avLst>
              <a:gd name="adj" fmla="val 3920"/>
            </a:avLst>
          </a:prstGeom>
          <a:ln w="12700">
            <a:solidFill>
              <a:schemeClr val="tx1"/>
            </a:solidFill>
          </a:ln>
        </p:spPr>
        <p:txBody>
          <a:bodyPr lIns="108000" tIns="108000" rIns="72000" bIns="180000"/>
          <a:lstStyle>
            <a:lvl1pPr>
              <a:defRPr spc="-30" baseline="0"/>
            </a:lvl1pPr>
            <a:lvl2pPr>
              <a:defRPr spc="-30" baseline="0"/>
            </a:lvl2pPr>
            <a:lvl3pPr>
              <a:defRPr spc="-30" baseline="0"/>
            </a:lvl3pPr>
            <a:lvl4pPr>
              <a:defRPr spc="-30" baseline="0"/>
            </a:lvl4pPr>
            <a:lvl5pPr>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19917C3-7345-42C5-97E2-7052C54C8337}" type="slidenum">
              <a:rPr lang="en-GB" smtClean="0"/>
              <a:t>‹#›</a:t>
            </a:fld>
            <a:endParaRPr lang="en-GB"/>
          </a:p>
        </p:txBody>
      </p:sp>
      <p:sp>
        <p:nvSpPr>
          <p:cNvPr id="7" name="Title 6">
            <a:extLst>
              <a:ext uri="{FF2B5EF4-FFF2-40B4-BE49-F238E27FC236}">
                <a16:creationId xmlns:a16="http://schemas.microsoft.com/office/drawing/2014/main" id="{1F10B534-994C-AEF8-35F9-8AB3486812E8}"/>
              </a:ext>
            </a:extLst>
          </p:cNvPr>
          <p:cNvSpPr>
            <a:spLocks noGrp="1"/>
          </p:cNvSpPr>
          <p:nvPr>
            <p:ph type="title" hasCustomPrompt="1"/>
          </p:nvPr>
        </p:nvSpPr>
        <p:spPr/>
        <p:txBody>
          <a:bodyPr/>
          <a:lstStyle/>
          <a:p>
            <a:r>
              <a:rPr lang="en-US"/>
              <a:t>CLICK TO EDIT MASTER TITLE STYLE</a:t>
            </a:r>
            <a:endParaRPr lang="en-GB"/>
          </a:p>
        </p:txBody>
      </p:sp>
      <p:sp>
        <p:nvSpPr>
          <p:cNvPr id="2" name="Content Placeholder 2">
            <a:extLst>
              <a:ext uri="{FF2B5EF4-FFF2-40B4-BE49-F238E27FC236}">
                <a16:creationId xmlns:a16="http://schemas.microsoft.com/office/drawing/2014/main" id="{D0D39681-2CF8-E6ED-EE1B-AEC79B0F5800}"/>
              </a:ext>
            </a:extLst>
          </p:cNvPr>
          <p:cNvSpPr>
            <a:spLocks noGrp="1"/>
          </p:cNvSpPr>
          <p:nvPr>
            <p:ph idx="13"/>
          </p:nvPr>
        </p:nvSpPr>
        <p:spPr>
          <a:xfrm>
            <a:off x="3959225" y="1781175"/>
            <a:ext cx="3240088" cy="3921125"/>
          </a:xfrm>
          <a:prstGeom prst="roundRect">
            <a:avLst>
              <a:gd name="adj" fmla="val 3920"/>
            </a:avLst>
          </a:prstGeom>
          <a:ln w="12700">
            <a:solidFill>
              <a:schemeClr val="tx1"/>
            </a:solidFill>
          </a:ln>
        </p:spPr>
        <p:txBody>
          <a:bodyPr lIns="108000" tIns="108000" rIns="72000" bIns="180000"/>
          <a:lstStyle>
            <a:lvl1pPr>
              <a:defRPr spc="-30" baseline="0"/>
            </a:lvl1pPr>
            <a:lvl2pPr>
              <a:defRPr spc="-30" baseline="0"/>
            </a:lvl2pPr>
            <a:lvl3pPr>
              <a:defRPr spc="-30" baseline="0"/>
            </a:lvl3pPr>
            <a:lvl4pPr>
              <a:defRPr spc="-30" baseline="0"/>
            </a:lvl4pPr>
            <a:lvl5pPr>
              <a:defRPr spc="-3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4">
            <a:extLst>
              <a:ext uri="{FF2B5EF4-FFF2-40B4-BE49-F238E27FC236}">
                <a16:creationId xmlns:a16="http://schemas.microsoft.com/office/drawing/2014/main" id="{4DD9CE93-4939-8AEB-E739-E173769E00B5}"/>
              </a:ext>
            </a:extLst>
          </p:cNvPr>
          <p:cNvSpPr>
            <a:spLocks noGrp="1"/>
          </p:cNvSpPr>
          <p:nvPr>
            <p:ph type="pic" sz="quarter" idx="14"/>
          </p:nvPr>
        </p:nvSpPr>
        <p:spPr>
          <a:xfrm>
            <a:off x="358775" y="6057900"/>
            <a:ext cx="6840538" cy="3921125"/>
          </a:xfrm>
          <a:prstGeom prst="roundRect">
            <a:avLst>
              <a:gd name="adj" fmla="val 3239"/>
            </a:avLst>
          </a:prstGeom>
          <a:blipFill>
            <a:blip r:embed="rId2"/>
            <a:stretch>
              <a:fillRect/>
            </a:stretch>
          </a:blipFill>
        </p:spPr>
        <p:txBody>
          <a:bodyPr/>
          <a:lstStyle>
            <a:lvl1pPr algn="ctr">
              <a:defRPr>
                <a:solidFill>
                  <a:schemeClr val="bg1"/>
                </a:solidFill>
              </a:defRPr>
            </a:lvl1pPr>
          </a:lstStyle>
          <a:p>
            <a:endParaRPr lang="en-GB"/>
          </a:p>
        </p:txBody>
      </p:sp>
    </p:spTree>
    <p:extLst>
      <p:ext uri="{BB962C8B-B14F-4D97-AF65-F5344CB8AC3E}">
        <p14:creationId xmlns:p14="http://schemas.microsoft.com/office/powerpoint/2010/main" val="40204482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1781175"/>
            <a:ext cx="6840538" cy="8197849"/>
          </a:xfrm>
        </p:spPr>
        <p:txBody>
          <a:bodyPr/>
          <a:lstStyle>
            <a:lvl1pPr>
              <a:defRPr spc="-30" baseline="0">
                <a:solidFill>
                  <a:schemeClr val="bg1"/>
                </a:solidFill>
              </a:defRPr>
            </a:lvl1pPr>
            <a:lvl2pPr>
              <a:defRPr spc="-30" baseline="0">
                <a:solidFill>
                  <a:schemeClr val="bg1"/>
                </a:solidFill>
              </a:defRPr>
            </a:lvl2pPr>
            <a:lvl3pPr>
              <a:defRPr spc="-30" baseline="0">
                <a:solidFill>
                  <a:schemeClr val="bg1"/>
                </a:solidFill>
              </a:defRPr>
            </a:lvl3pPr>
            <a:lvl4pPr>
              <a:defRPr spc="-30" baseline="0">
                <a:solidFill>
                  <a:schemeClr val="bg1"/>
                </a:solidFill>
              </a:defRPr>
            </a:lvl4pPr>
            <a:lvl5pPr>
              <a:defRPr spc="-30" baseline="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19917C3-7345-42C5-97E2-7052C54C8337}" type="slidenum">
              <a:rPr lang="en-GB" smtClean="0"/>
              <a:pPr/>
              <a:t>‹#›</a:t>
            </a:fld>
            <a:endParaRPr lang="en-GB"/>
          </a:p>
        </p:txBody>
      </p:sp>
      <p:sp>
        <p:nvSpPr>
          <p:cNvPr id="5" name="Graphic 7">
            <a:extLst>
              <a:ext uri="{FF2B5EF4-FFF2-40B4-BE49-F238E27FC236}">
                <a16:creationId xmlns:a16="http://schemas.microsoft.com/office/drawing/2014/main" id="{F0B62207-DC27-1918-3EB1-97B8DEB2BD7C}"/>
              </a:ext>
            </a:extLst>
          </p:cNvPr>
          <p:cNvSpPr/>
          <p:nvPr/>
        </p:nvSpPr>
        <p:spPr>
          <a:xfrm>
            <a:off x="0" y="10155424"/>
            <a:ext cx="1680312" cy="536389"/>
          </a:xfrm>
          <a:custGeom>
            <a:avLst/>
            <a:gdLst>
              <a:gd name="connsiteX0" fmla="*/ 1680249 w 1680312"/>
              <a:gd name="connsiteY0" fmla="*/ 536389 h 536389"/>
              <a:gd name="connsiteX1" fmla="*/ 1395869 w 1680312"/>
              <a:gd name="connsiteY1" fmla="*/ 536389 h 536389"/>
              <a:gd name="connsiteX2" fmla="*/ 0 w 1680312"/>
              <a:gd name="connsiteY2" fmla="*/ 536389 h 536389"/>
              <a:gd name="connsiteX3" fmla="*/ 0 w 1680312"/>
              <a:gd name="connsiteY3" fmla="*/ 0 h 536389"/>
              <a:gd name="connsiteX4" fmla="*/ 69888 w 1680312"/>
              <a:gd name="connsiteY4" fmla="*/ 125848 h 536389"/>
              <a:gd name="connsiteX5" fmla="*/ 229550 w 1680312"/>
              <a:gd name="connsiteY5" fmla="*/ 150565 h 536389"/>
              <a:gd name="connsiteX6" fmla="*/ 435260 w 1680312"/>
              <a:gd name="connsiteY6" fmla="*/ 150565 h 536389"/>
              <a:gd name="connsiteX7" fmla="*/ 1234764 w 1680312"/>
              <a:gd name="connsiteY7" fmla="*/ 150565 h 536389"/>
              <a:gd name="connsiteX8" fmla="*/ 1366132 w 1680312"/>
              <a:gd name="connsiteY8" fmla="*/ 213740 h 536389"/>
              <a:gd name="connsiteX9" fmla="*/ 1468391 w 1680312"/>
              <a:gd name="connsiteY9" fmla="*/ 341533 h 536389"/>
              <a:gd name="connsiteX10" fmla="*/ 1534515 w 1680312"/>
              <a:gd name="connsiteY10" fmla="*/ 424218 h 536389"/>
              <a:gd name="connsiteX11" fmla="*/ 1680312 w 1680312"/>
              <a:gd name="connsiteY11" fmla="*/ 536389 h 536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0312" h="536389">
                <a:moveTo>
                  <a:pt x="1680249" y="536389"/>
                </a:moveTo>
                <a:cubicBezTo>
                  <a:pt x="1585456" y="535825"/>
                  <a:pt x="1490662" y="536389"/>
                  <a:pt x="1395869" y="536389"/>
                </a:cubicBezTo>
                <a:lnTo>
                  <a:pt x="0" y="536389"/>
                </a:lnTo>
                <a:lnTo>
                  <a:pt x="0" y="0"/>
                </a:lnTo>
                <a:cubicBezTo>
                  <a:pt x="0" y="51129"/>
                  <a:pt x="27290" y="98181"/>
                  <a:pt x="69888" y="125848"/>
                </a:cubicBezTo>
                <a:cubicBezTo>
                  <a:pt x="120390" y="158721"/>
                  <a:pt x="172711" y="149875"/>
                  <a:pt x="229550" y="150565"/>
                </a:cubicBezTo>
                <a:cubicBezTo>
                  <a:pt x="298120" y="151318"/>
                  <a:pt x="366690" y="150565"/>
                  <a:pt x="435260" y="150565"/>
                </a:cubicBezTo>
                <a:lnTo>
                  <a:pt x="1234764" y="150565"/>
                </a:lnTo>
                <a:cubicBezTo>
                  <a:pt x="1285893" y="150565"/>
                  <a:pt x="1334200" y="173840"/>
                  <a:pt x="1366132" y="213740"/>
                </a:cubicBezTo>
                <a:cubicBezTo>
                  <a:pt x="1400198" y="256338"/>
                  <a:pt x="1434263" y="298935"/>
                  <a:pt x="1468391" y="341533"/>
                </a:cubicBezTo>
                <a:cubicBezTo>
                  <a:pt x="1490411" y="369073"/>
                  <a:pt x="1512432" y="396677"/>
                  <a:pt x="1534515" y="424218"/>
                </a:cubicBezTo>
                <a:cubicBezTo>
                  <a:pt x="1573473" y="472713"/>
                  <a:pt x="1613562" y="526038"/>
                  <a:pt x="1680312" y="536389"/>
                </a:cubicBezTo>
                <a:close/>
              </a:path>
            </a:pathLst>
          </a:custGeom>
          <a:solidFill>
            <a:schemeClr val="bg1"/>
          </a:solidFill>
          <a:ln w="0" cap="flat">
            <a:noFill/>
            <a:prstDash val="solid"/>
            <a:miter/>
          </a:ln>
        </p:spPr>
        <p:txBody>
          <a:bodyPr rtlCol="0" anchor="ctr"/>
          <a:lstStyle/>
          <a:p>
            <a:endParaRPr lang="en-GB"/>
          </a:p>
        </p:txBody>
      </p:sp>
      <p:sp>
        <p:nvSpPr>
          <p:cNvPr id="8" name="Title 7">
            <a:extLst>
              <a:ext uri="{FF2B5EF4-FFF2-40B4-BE49-F238E27FC236}">
                <a16:creationId xmlns:a16="http://schemas.microsoft.com/office/drawing/2014/main" id="{F73B3DE8-E806-665C-EEC3-D0A15585A38F}"/>
              </a:ext>
            </a:extLst>
          </p:cNvPr>
          <p:cNvSpPr>
            <a:spLocks noGrp="1"/>
          </p:cNvSpPr>
          <p:nvPr>
            <p:ph type="title" hasCustomPrompt="1"/>
          </p:nvPr>
        </p:nvSpPr>
        <p:spPr/>
        <p:txBody>
          <a:bodyPr/>
          <a:lstStyle>
            <a:lvl1pPr>
              <a:defRPr>
                <a:solidFill>
                  <a:schemeClr val="bg1"/>
                </a:solidFill>
              </a:defRPr>
            </a:lvl1pPr>
          </a:lstStyle>
          <a:p>
            <a:r>
              <a:rPr lang="en-US"/>
              <a:t>CLICK TO EDIT MASTER TITLE STYLE</a:t>
            </a:r>
            <a:endParaRPr lang="en-GB"/>
          </a:p>
        </p:txBody>
      </p:sp>
      <p:pic>
        <p:nvPicPr>
          <p:cNvPr id="4" name="Graphic 3">
            <a:extLst>
              <a:ext uri="{FF2B5EF4-FFF2-40B4-BE49-F238E27FC236}">
                <a16:creationId xmlns:a16="http://schemas.microsoft.com/office/drawing/2014/main" id="{47B49B32-1902-A081-8E1A-2D253B10B9D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55136" y="10405999"/>
            <a:ext cx="1093219" cy="202876"/>
          </a:xfrm>
          <a:prstGeom prst="rect">
            <a:avLst/>
          </a:prstGeom>
        </p:spPr>
      </p:pic>
    </p:spTree>
    <p:extLst>
      <p:ext uri="{BB962C8B-B14F-4D97-AF65-F5344CB8AC3E}">
        <p14:creationId xmlns:p14="http://schemas.microsoft.com/office/powerpoint/2010/main" val="1372913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2_Title Slide">
    <p:bg>
      <p:bgPr>
        <a:solidFill>
          <a:schemeClr val="bg1"/>
        </a:solidFill>
        <a:effectLst/>
      </p:bgPr>
    </p:bg>
    <p:spTree>
      <p:nvGrpSpPr>
        <p:cNvPr id="1" name=""/>
        <p:cNvGrpSpPr/>
        <p:nvPr/>
      </p:nvGrpSpPr>
      <p:grpSpPr>
        <a:xfrm>
          <a:off x="0" y="0"/>
          <a:ext cx="0" cy="0"/>
          <a:chOff x="0" y="0"/>
          <a:chExt cx="0" cy="0"/>
        </a:xfrm>
      </p:grpSpPr>
      <p:sp>
        <p:nvSpPr>
          <p:cNvPr id="55" name="Picture Placeholder 54">
            <a:extLst>
              <a:ext uri="{FF2B5EF4-FFF2-40B4-BE49-F238E27FC236}">
                <a16:creationId xmlns:a16="http://schemas.microsoft.com/office/drawing/2014/main" id="{60D02BF3-DD93-A5DA-6323-0EC2697C06C8}"/>
              </a:ext>
            </a:extLst>
          </p:cNvPr>
          <p:cNvSpPr>
            <a:spLocks noGrp="1"/>
          </p:cNvSpPr>
          <p:nvPr>
            <p:ph type="pic" sz="quarter" idx="16"/>
          </p:nvPr>
        </p:nvSpPr>
        <p:spPr>
          <a:xfrm>
            <a:off x="95249" y="104589"/>
            <a:ext cx="7366000" cy="10500353"/>
          </a:xfrm>
          <a:custGeom>
            <a:avLst/>
            <a:gdLst>
              <a:gd name="connsiteX0" fmla="*/ 5961407 w 7366000"/>
              <a:gd name="connsiteY0" fmla="*/ 0 h 10500353"/>
              <a:gd name="connsiteX1" fmla="*/ 7236348 w 7366000"/>
              <a:gd name="connsiteY1" fmla="*/ 0 h 10500353"/>
              <a:gd name="connsiteX2" fmla="*/ 7364329 w 7366000"/>
              <a:gd name="connsiteY2" fmla="*/ 127981 h 10500353"/>
              <a:gd name="connsiteX3" fmla="*/ 7364329 w 7366000"/>
              <a:gd name="connsiteY3" fmla="*/ 7078438 h 10500353"/>
              <a:gd name="connsiteX4" fmla="*/ 7366000 w 7366000"/>
              <a:gd name="connsiteY4" fmla="*/ 7086715 h 10500353"/>
              <a:gd name="connsiteX5" fmla="*/ 7366000 w 7366000"/>
              <a:gd name="connsiteY5" fmla="*/ 10373350 h 10500353"/>
              <a:gd name="connsiteX6" fmla="*/ 7238997 w 7366000"/>
              <a:gd name="connsiteY6" fmla="*/ 10500353 h 10500353"/>
              <a:gd name="connsiteX7" fmla="*/ 133353 w 7366000"/>
              <a:gd name="connsiteY7" fmla="*/ 10500353 h 10500353"/>
              <a:gd name="connsiteX8" fmla="*/ 112144 w 7366000"/>
              <a:gd name="connsiteY8" fmla="*/ 10496071 h 10500353"/>
              <a:gd name="connsiteX9" fmla="*/ 104737 w 7366000"/>
              <a:gd name="connsiteY9" fmla="*/ 10496071 h 10500353"/>
              <a:gd name="connsiteX10" fmla="*/ 0 w 7366000"/>
              <a:gd name="connsiteY10" fmla="*/ 10391334 h 10500353"/>
              <a:gd name="connsiteX11" fmla="*/ 0 w 7366000"/>
              <a:gd name="connsiteY11" fmla="*/ 946445 h 10500353"/>
              <a:gd name="connsiteX12" fmla="*/ 104737 w 7366000"/>
              <a:gd name="connsiteY12" fmla="*/ 841708 h 10500353"/>
              <a:gd name="connsiteX13" fmla="*/ 5194849 w 7366000"/>
              <a:gd name="connsiteY13" fmla="*/ 841708 h 10500353"/>
              <a:gd name="connsiteX14" fmla="*/ 5216133 w 7366000"/>
              <a:gd name="connsiteY14" fmla="*/ 835969 h 10500353"/>
              <a:gd name="connsiteX15" fmla="*/ 5280883 w 7366000"/>
              <a:gd name="connsiteY15" fmla="*/ 774790 h 10500353"/>
              <a:gd name="connsiteX16" fmla="*/ 5862226 w 7366000"/>
              <a:gd name="connsiteY16" fmla="*/ 77450 h 10500353"/>
              <a:gd name="connsiteX17" fmla="*/ 5926601 w 7366000"/>
              <a:gd name="connsiteY17" fmla="*/ 9997 h 10500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366000" h="10500353">
                <a:moveTo>
                  <a:pt x="5961407" y="0"/>
                </a:moveTo>
                <a:lnTo>
                  <a:pt x="7236348" y="0"/>
                </a:lnTo>
                <a:cubicBezTo>
                  <a:pt x="7307030" y="0"/>
                  <a:pt x="7364329" y="57299"/>
                  <a:pt x="7364329" y="127981"/>
                </a:cubicBezTo>
                <a:lnTo>
                  <a:pt x="7364329" y="7078438"/>
                </a:lnTo>
                <a:lnTo>
                  <a:pt x="7366000" y="7086715"/>
                </a:lnTo>
                <a:lnTo>
                  <a:pt x="7366000" y="10373350"/>
                </a:lnTo>
                <a:cubicBezTo>
                  <a:pt x="7366000" y="10443492"/>
                  <a:pt x="7309139" y="10500353"/>
                  <a:pt x="7238997" y="10500353"/>
                </a:cubicBezTo>
                <a:lnTo>
                  <a:pt x="133353" y="10500353"/>
                </a:lnTo>
                <a:lnTo>
                  <a:pt x="112144" y="10496071"/>
                </a:lnTo>
                <a:lnTo>
                  <a:pt x="104737" y="10496071"/>
                </a:lnTo>
                <a:cubicBezTo>
                  <a:pt x="46892" y="10496071"/>
                  <a:pt x="0" y="10449179"/>
                  <a:pt x="0" y="10391334"/>
                </a:cubicBezTo>
                <a:lnTo>
                  <a:pt x="0" y="946445"/>
                </a:lnTo>
                <a:cubicBezTo>
                  <a:pt x="0" y="888600"/>
                  <a:pt x="46892" y="841708"/>
                  <a:pt x="104737" y="841708"/>
                </a:cubicBezTo>
                <a:lnTo>
                  <a:pt x="5194849" y="841708"/>
                </a:lnTo>
                <a:lnTo>
                  <a:pt x="5216133" y="835969"/>
                </a:lnTo>
                <a:cubicBezTo>
                  <a:pt x="5250529" y="823135"/>
                  <a:pt x="5257321" y="801083"/>
                  <a:pt x="5280883" y="774790"/>
                </a:cubicBezTo>
                <a:lnTo>
                  <a:pt x="5862226" y="77450"/>
                </a:lnTo>
                <a:cubicBezTo>
                  <a:pt x="5884181" y="53476"/>
                  <a:pt x="5896207" y="25531"/>
                  <a:pt x="5926601" y="9997"/>
                </a:cubicBezTo>
                <a:close/>
              </a:path>
            </a:pathLst>
          </a:custGeom>
          <a:blipFill>
            <a:blip r:embed="rId2"/>
            <a:stretch>
              <a:fillRect/>
            </a:stretch>
          </a:blipFill>
        </p:spPr>
        <p:txBody>
          <a:bodyPr wrap="square">
            <a:noAutofit/>
          </a:bodyPr>
          <a:lstStyle>
            <a:lvl1pPr marL="0" indent="0" algn="r">
              <a:buNone/>
              <a:defRPr sz="682" spc="-50" baseline="0">
                <a:solidFill>
                  <a:schemeClr val="bg1"/>
                </a:solidFill>
              </a:defRPr>
            </a:lvl1pPr>
          </a:lstStyle>
          <a:p>
            <a:endParaRPr lang="en-GB"/>
          </a:p>
        </p:txBody>
      </p:sp>
      <p:sp>
        <p:nvSpPr>
          <p:cNvPr id="6" name="Slide Number Placeholder 5">
            <a:extLst>
              <a:ext uri="{FF2B5EF4-FFF2-40B4-BE49-F238E27FC236}">
                <a16:creationId xmlns:a16="http://schemas.microsoft.com/office/drawing/2014/main" id="{B405FA87-DC3E-3748-026E-0C73ED60C8A6}"/>
              </a:ext>
            </a:extLst>
          </p:cNvPr>
          <p:cNvSpPr>
            <a:spLocks noGrp="1"/>
          </p:cNvSpPr>
          <p:nvPr>
            <p:ph type="sldNum" sz="quarter" idx="12"/>
          </p:nvPr>
        </p:nvSpPr>
        <p:spPr/>
        <p:txBody>
          <a:bodyPr/>
          <a:lstStyle>
            <a:lvl1pPr>
              <a:defRPr>
                <a:solidFill>
                  <a:schemeClr val="bg1"/>
                </a:solidFill>
              </a:defRPr>
            </a:lvl1pPr>
          </a:lstStyle>
          <a:p>
            <a:fld id="{572A8C99-33C7-4F11-9EE7-F66CEF70E26E}" type="slidenum">
              <a:rPr lang="en-GB" smtClean="0"/>
              <a:pPr/>
              <a:t>‹#›</a:t>
            </a:fld>
            <a:endParaRPr lang="en-GB"/>
          </a:p>
        </p:txBody>
      </p:sp>
      <p:sp>
        <p:nvSpPr>
          <p:cNvPr id="10" name="Title 1">
            <a:extLst>
              <a:ext uri="{FF2B5EF4-FFF2-40B4-BE49-F238E27FC236}">
                <a16:creationId xmlns:a16="http://schemas.microsoft.com/office/drawing/2014/main" id="{DC65029D-6FC2-8BEA-7607-63BE1671E814}"/>
              </a:ext>
            </a:extLst>
          </p:cNvPr>
          <p:cNvSpPr>
            <a:spLocks noGrp="1"/>
          </p:cNvSpPr>
          <p:nvPr>
            <p:ph type="ctrTitle"/>
          </p:nvPr>
        </p:nvSpPr>
        <p:spPr>
          <a:xfrm>
            <a:off x="719139" y="2489364"/>
            <a:ext cx="5759450" cy="3792645"/>
          </a:xfrm>
        </p:spPr>
        <p:txBody>
          <a:bodyPr lIns="0" anchor="b">
            <a:normAutofit/>
          </a:bodyPr>
          <a:lstStyle>
            <a:lvl1pPr algn="l">
              <a:defRPr sz="4651" spc="-93">
                <a:solidFill>
                  <a:schemeClr val="bg1"/>
                </a:solidFill>
              </a:defRPr>
            </a:lvl1pPr>
          </a:lstStyle>
          <a:p>
            <a:r>
              <a:rPr lang="en-US"/>
              <a:t>Click to edit Master title style</a:t>
            </a:r>
            <a:endParaRPr lang="en-GB"/>
          </a:p>
        </p:txBody>
      </p:sp>
      <p:sp>
        <p:nvSpPr>
          <p:cNvPr id="14" name="Text Placeholder 10">
            <a:extLst>
              <a:ext uri="{FF2B5EF4-FFF2-40B4-BE49-F238E27FC236}">
                <a16:creationId xmlns:a16="http://schemas.microsoft.com/office/drawing/2014/main" id="{B760A213-6495-2DD7-F91C-0B34E5A9F7F7}"/>
              </a:ext>
            </a:extLst>
          </p:cNvPr>
          <p:cNvSpPr>
            <a:spLocks noGrp="1"/>
          </p:cNvSpPr>
          <p:nvPr>
            <p:ph type="body" sz="quarter" idx="14" hasCustomPrompt="1"/>
          </p:nvPr>
        </p:nvSpPr>
        <p:spPr>
          <a:xfrm flipV="1">
            <a:off x="722319" y="6772058"/>
            <a:ext cx="5734038" cy="11225"/>
          </a:xfrm>
          <a:solidFill>
            <a:schemeClr val="accent2"/>
          </a:solidFill>
        </p:spPr>
        <p:txBody>
          <a:bodyPr/>
          <a:lstStyle>
            <a:lvl1pPr marL="0" indent="0">
              <a:buNone/>
              <a:defRPr/>
            </a:lvl1pPr>
          </a:lstStyle>
          <a:p>
            <a:pPr lvl="0"/>
            <a:r>
              <a:rPr lang="en-US"/>
              <a:t> </a:t>
            </a:r>
            <a:endParaRPr lang="en-GB"/>
          </a:p>
        </p:txBody>
      </p:sp>
      <p:sp>
        <p:nvSpPr>
          <p:cNvPr id="15" name="Subtitle 2">
            <a:extLst>
              <a:ext uri="{FF2B5EF4-FFF2-40B4-BE49-F238E27FC236}">
                <a16:creationId xmlns:a16="http://schemas.microsoft.com/office/drawing/2014/main" id="{4D0D0FF7-065E-25D8-4F5F-866F58EE1085}"/>
              </a:ext>
            </a:extLst>
          </p:cNvPr>
          <p:cNvSpPr>
            <a:spLocks noGrp="1"/>
          </p:cNvSpPr>
          <p:nvPr>
            <p:ph type="subTitle" idx="1"/>
          </p:nvPr>
        </p:nvSpPr>
        <p:spPr>
          <a:xfrm>
            <a:off x="719138" y="7213800"/>
            <a:ext cx="4319587" cy="539349"/>
          </a:xfrm>
          <a:prstGeom prst="roundRect">
            <a:avLst>
              <a:gd name="adj" fmla="val 50000"/>
            </a:avLst>
          </a:prstGeom>
          <a:ln w="12700">
            <a:solidFill>
              <a:schemeClr val="bg1"/>
            </a:solidFill>
          </a:ln>
        </p:spPr>
        <p:txBody>
          <a:bodyPr wrap="square" lIns="108000" tIns="0" rIns="108000" bIns="0" anchor="ctr">
            <a:noAutofit/>
          </a:bodyPr>
          <a:lstStyle>
            <a:lvl1pPr marL="0" indent="0" algn="l">
              <a:lnSpc>
                <a:spcPct val="100000"/>
              </a:lnSpc>
              <a:buNone/>
              <a:defRPr sz="1800" b="1" strike="noStrike">
                <a:solidFill>
                  <a:schemeClr val="bg1"/>
                </a:solidFill>
                <a:latin typeface="DM Sans" pitchFamily="2" charset="0"/>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GB"/>
          </a:p>
        </p:txBody>
      </p:sp>
      <p:grpSp>
        <p:nvGrpSpPr>
          <p:cNvPr id="24" name="Group 23">
            <a:extLst>
              <a:ext uri="{FF2B5EF4-FFF2-40B4-BE49-F238E27FC236}">
                <a16:creationId xmlns:a16="http://schemas.microsoft.com/office/drawing/2014/main" id="{CCFB9603-7C6B-DBBB-6139-E1F0F8ABC355}"/>
              </a:ext>
            </a:extLst>
          </p:cNvPr>
          <p:cNvGrpSpPr/>
          <p:nvPr userDrawn="1"/>
        </p:nvGrpSpPr>
        <p:grpSpPr>
          <a:xfrm>
            <a:off x="2681825" y="410102"/>
            <a:ext cx="207895" cy="207895"/>
            <a:chOff x="3106738" y="107950"/>
            <a:chExt cx="368300" cy="368300"/>
          </a:xfrm>
        </p:grpSpPr>
        <p:cxnSp>
          <p:nvCxnSpPr>
            <p:cNvPr id="25" name="Straight Connector 24">
              <a:extLst>
                <a:ext uri="{FF2B5EF4-FFF2-40B4-BE49-F238E27FC236}">
                  <a16:creationId xmlns:a16="http://schemas.microsoft.com/office/drawing/2014/main" id="{41A82289-20BB-6C81-BDE7-EE537AFEDE61}"/>
                </a:ext>
              </a:extLst>
            </p:cNvPr>
            <p:cNvCxnSpPr/>
            <p:nvPr userDrawn="1"/>
          </p:nvCxnSpPr>
          <p:spPr>
            <a:xfrm flipH="1">
              <a:off x="3106738" y="107950"/>
              <a:ext cx="368300" cy="368300"/>
            </a:xfrm>
            <a:prstGeom prst="line">
              <a:avLst/>
            </a:prstGeom>
            <a:noFill/>
            <a:ln w="6350" cap="flat" cmpd="sng" algn="ctr">
              <a:solidFill>
                <a:srgbClr val="222222"/>
              </a:solidFill>
              <a:prstDash val="solid"/>
              <a:miter lim="800000"/>
            </a:ln>
            <a:effectLst/>
          </p:spPr>
        </p:cxnSp>
        <p:cxnSp>
          <p:nvCxnSpPr>
            <p:cNvPr id="26" name="Straight Connector 25">
              <a:extLst>
                <a:ext uri="{FF2B5EF4-FFF2-40B4-BE49-F238E27FC236}">
                  <a16:creationId xmlns:a16="http://schemas.microsoft.com/office/drawing/2014/main" id="{D9FED6B7-3C6D-9BB9-E0FB-7E17CA14955B}"/>
                </a:ext>
              </a:extLst>
            </p:cNvPr>
            <p:cNvCxnSpPr>
              <a:cxnSpLocks/>
            </p:cNvCxnSpPr>
            <p:nvPr userDrawn="1"/>
          </p:nvCxnSpPr>
          <p:spPr>
            <a:xfrm>
              <a:off x="3106738" y="107950"/>
              <a:ext cx="368300" cy="368300"/>
            </a:xfrm>
            <a:prstGeom prst="line">
              <a:avLst/>
            </a:prstGeom>
            <a:noFill/>
            <a:ln w="6350" cap="flat" cmpd="sng" algn="ctr">
              <a:solidFill>
                <a:srgbClr val="222222"/>
              </a:solidFill>
              <a:prstDash val="solid"/>
              <a:miter lim="800000"/>
            </a:ln>
            <a:effectLst/>
          </p:spPr>
        </p:cxnSp>
      </p:grpSp>
      <p:sp>
        <p:nvSpPr>
          <p:cNvPr id="29" name="Picture Placeholder 28">
            <a:extLst>
              <a:ext uri="{FF2B5EF4-FFF2-40B4-BE49-F238E27FC236}">
                <a16:creationId xmlns:a16="http://schemas.microsoft.com/office/drawing/2014/main" id="{50B05B67-C03B-443A-F4F8-DF3058B9C5C6}"/>
              </a:ext>
            </a:extLst>
          </p:cNvPr>
          <p:cNvSpPr>
            <a:spLocks noGrp="1"/>
          </p:cNvSpPr>
          <p:nvPr>
            <p:ph type="pic" sz="quarter" idx="15"/>
          </p:nvPr>
        </p:nvSpPr>
        <p:spPr>
          <a:xfrm>
            <a:off x="3166308" y="325100"/>
            <a:ext cx="2160588" cy="357188"/>
          </a:xfrm>
        </p:spPr>
        <p:txBody>
          <a:bodyPr>
            <a:normAutofit/>
          </a:bodyPr>
          <a:lstStyle>
            <a:lvl1pPr algn="ctr">
              <a:defRPr sz="1050"/>
            </a:lvl1pPr>
          </a:lstStyle>
          <a:p>
            <a:endParaRPr lang="en-GB"/>
          </a:p>
        </p:txBody>
      </p:sp>
      <p:pic>
        <p:nvPicPr>
          <p:cNvPr id="2" name="Graphic 1">
            <a:extLst>
              <a:ext uri="{FF2B5EF4-FFF2-40B4-BE49-F238E27FC236}">
                <a16:creationId xmlns:a16="http://schemas.microsoft.com/office/drawing/2014/main" id="{6C258EFE-5DD3-6A14-19B0-6ED2C3A9783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11723" y="293082"/>
            <a:ext cx="2159000" cy="400661"/>
          </a:xfrm>
          <a:prstGeom prst="rect">
            <a:avLst/>
          </a:prstGeom>
        </p:spPr>
      </p:pic>
    </p:spTree>
    <p:extLst>
      <p:ext uri="{BB962C8B-B14F-4D97-AF65-F5344CB8AC3E}">
        <p14:creationId xmlns:p14="http://schemas.microsoft.com/office/powerpoint/2010/main" val="3515450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ource_whit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C4E2CB-718A-413C-15CA-76232234F11B}"/>
              </a:ext>
            </a:extLst>
          </p:cNvPr>
          <p:cNvSpPr>
            <a:spLocks noGrp="1"/>
          </p:cNvSpPr>
          <p:nvPr>
            <p:ph idx="1"/>
          </p:nvPr>
        </p:nvSpPr>
        <p:spPr>
          <a:xfrm>
            <a:off x="358775" y="1781174"/>
            <a:ext cx="3240088" cy="8197851"/>
          </a:xfrm>
        </p:spPr>
        <p:txBody>
          <a:bodyPr lIns="0"/>
          <a:lstStyle>
            <a:lvl1pPr>
              <a:defRPr baseline="0"/>
            </a:lvl1pPr>
            <a:lvl2pPr>
              <a:defRPr baseline="0"/>
            </a:lvl2pPr>
            <a:lvl3pPr>
              <a:defRPr baseline="0"/>
            </a:lvl3pPr>
            <a:lvl4pPr>
              <a:defRPr baseline="0"/>
            </a:lvl4pPr>
            <a:lvl5pPr>
              <a:defRPr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49D9A09-CC3F-8220-7D5E-8444D587DC20}"/>
              </a:ext>
            </a:extLst>
          </p:cNvPr>
          <p:cNvSpPr>
            <a:spLocks noGrp="1"/>
          </p:cNvSpPr>
          <p:nvPr>
            <p:ph type="sldNum" sz="quarter" idx="12"/>
          </p:nvPr>
        </p:nvSpPr>
        <p:spPr/>
        <p:txBody>
          <a:bodyPr/>
          <a:lstStyle/>
          <a:p>
            <a:fld id="{572A8C99-33C7-4F11-9EE7-F66CEF70E26E}" type="slidenum">
              <a:rPr lang="en-GB" smtClean="0"/>
              <a:t>‹#›</a:t>
            </a:fld>
            <a:endParaRPr lang="en-GB"/>
          </a:p>
        </p:txBody>
      </p:sp>
      <p:sp>
        <p:nvSpPr>
          <p:cNvPr id="5" name="Text Placeholder 4">
            <a:extLst>
              <a:ext uri="{FF2B5EF4-FFF2-40B4-BE49-F238E27FC236}">
                <a16:creationId xmlns:a16="http://schemas.microsoft.com/office/drawing/2014/main" id="{EA5194DB-B198-11F4-D636-C3F39EC196B8}"/>
              </a:ext>
            </a:extLst>
          </p:cNvPr>
          <p:cNvSpPr>
            <a:spLocks noGrp="1"/>
          </p:cNvSpPr>
          <p:nvPr>
            <p:ph type="body" sz="quarter" idx="13" hasCustomPrompt="1"/>
          </p:nvPr>
        </p:nvSpPr>
        <p:spPr>
          <a:xfrm>
            <a:off x="1798638" y="10350500"/>
            <a:ext cx="4319587" cy="169913"/>
          </a:xfrm>
        </p:spPr>
        <p:txBody>
          <a:bodyPr tIns="0" rIns="0" bIns="0" anchor="ctr">
            <a:noAutofit/>
          </a:bodyPr>
          <a:lstStyle>
            <a:lvl1pPr marL="0" indent="0">
              <a:lnSpc>
                <a:spcPct val="100000"/>
              </a:lnSpc>
              <a:buNone/>
              <a:defRPr sz="600" spc="0"/>
            </a:lvl1pPr>
            <a:lvl2pPr marL="283510" indent="0">
              <a:buNone/>
              <a:defRPr/>
            </a:lvl2pPr>
            <a:lvl3pPr marL="567019" indent="0">
              <a:buNone/>
              <a:defRPr/>
            </a:lvl3pPr>
            <a:lvl4pPr marL="850529" indent="0">
              <a:buNone/>
              <a:defRPr/>
            </a:lvl4pPr>
            <a:lvl5pPr marL="1134039" indent="0">
              <a:buNone/>
              <a:defRPr/>
            </a:lvl5pPr>
          </a:lstStyle>
          <a:p>
            <a:pPr lvl="0"/>
            <a:r>
              <a:rPr lang="en-US"/>
              <a:t>Source: </a:t>
            </a:r>
          </a:p>
        </p:txBody>
      </p:sp>
      <p:sp>
        <p:nvSpPr>
          <p:cNvPr id="4" name="Content Placeholder 2">
            <a:extLst>
              <a:ext uri="{FF2B5EF4-FFF2-40B4-BE49-F238E27FC236}">
                <a16:creationId xmlns:a16="http://schemas.microsoft.com/office/drawing/2014/main" id="{ECF994B0-14F8-9C7C-1592-C077B24549B5}"/>
              </a:ext>
            </a:extLst>
          </p:cNvPr>
          <p:cNvSpPr>
            <a:spLocks noGrp="1"/>
          </p:cNvSpPr>
          <p:nvPr>
            <p:ph idx="14"/>
          </p:nvPr>
        </p:nvSpPr>
        <p:spPr>
          <a:xfrm>
            <a:off x="3959226" y="1781174"/>
            <a:ext cx="3240088" cy="8197851"/>
          </a:xfrm>
        </p:spPr>
        <p:txBody>
          <a:bodyPr lIns="0"/>
          <a:lstStyle>
            <a:lvl1pPr>
              <a:defRPr baseline="0"/>
            </a:lvl1pPr>
            <a:lvl2pPr>
              <a:defRPr baseline="0"/>
            </a:lvl2pPr>
            <a:lvl3pPr>
              <a:defRPr baseline="0"/>
            </a:lvl3pPr>
            <a:lvl4pPr>
              <a:defRPr baseline="0"/>
            </a:lvl4pPr>
            <a:lvl5pPr>
              <a:defRPr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6">
            <a:extLst>
              <a:ext uri="{FF2B5EF4-FFF2-40B4-BE49-F238E27FC236}">
                <a16:creationId xmlns:a16="http://schemas.microsoft.com/office/drawing/2014/main" id="{AA3EDC58-49E7-B946-EE2F-F3AFCDE55874}"/>
              </a:ext>
            </a:extLst>
          </p:cNvPr>
          <p:cNvSpPr>
            <a:spLocks noGrp="1"/>
          </p:cNvSpPr>
          <p:nvPr>
            <p:ph type="title" hasCustomPrompt="1"/>
          </p:nvPr>
        </p:nvSpPr>
        <p:spPr/>
        <p:txBody>
          <a:bodyPr/>
          <a:lstStyle/>
          <a:p>
            <a:r>
              <a:rPr lang="en-US"/>
              <a:t>CLICK TO EDIT MASTER TITLE STYLE</a:t>
            </a:r>
            <a:endParaRPr lang="en-GB"/>
          </a:p>
        </p:txBody>
      </p:sp>
    </p:spTree>
    <p:extLst>
      <p:ext uri="{BB962C8B-B14F-4D97-AF65-F5344CB8AC3E}">
        <p14:creationId xmlns:p14="http://schemas.microsoft.com/office/powerpoint/2010/main" val="272469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Full photo_quote">
    <p:bg>
      <p:bgPr>
        <a:solidFill>
          <a:schemeClr val="bg1">
            <a:alpha val="60000"/>
          </a:schemeClr>
        </a:solidFill>
        <a:effectLst/>
      </p:bgPr>
    </p:bg>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419922ED-B7E6-1BF7-38C1-73A1DAC2F23C}"/>
              </a:ext>
            </a:extLst>
          </p:cNvPr>
          <p:cNvSpPr>
            <a:spLocks noGrp="1"/>
          </p:cNvSpPr>
          <p:nvPr>
            <p:ph type="pic" sz="quarter" idx="13"/>
          </p:nvPr>
        </p:nvSpPr>
        <p:spPr>
          <a:xfrm>
            <a:off x="100097" y="104588"/>
            <a:ext cx="7359482" cy="10482636"/>
          </a:xfrm>
          <a:custGeom>
            <a:avLst/>
            <a:gdLst>
              <a:gd name="connsiteX0" fmla="*/ 127981 w 7359482"/>
              <a:gd name="connsiteY0" fmla="*/ 0 h 10482636"/>
              <a:gd name="connsiteX1" fmla="*/ 7231501 w 7359482"/>
              <a:gd name="connsiteY1" fmla="*/ 0 h 10482636"/>
              <a:gd name="connsiteX2" fmla="*/ 7359482 w 7359482"/>
              <a:gd name="connsiteY2" fmla="*/ 127981 h 10482636"/>
              <a:gd name="connsiteX3" fmla="*/ 7359482 w 7359482"/>
              <a:gd name="connsiteY3" fmla="*/ 10354655 h 10482636"/>
              <a:gd name="connsiteX4" fmla="*/ 7231501 w 7359482"/>
              <a:gd name="connsiteY4" fmla="*/ 10482636 h 10482636"/>
              <a:gd name="connsiteX5" fmla="*/ 1441148 w 7359482"/>
              <a:gd name="connsiteY5" fmla="*/ 10482636 h 10482636"/>
              <a:gd name="connsiteX6" fmla="*/ 1434418 w 7359482"/>
              <a:gd name="connsiteY6" fmla="*/ 10475054 h 10482636"/>
              <a:gd name="connsiteX7" fmla="*/ 1368294 w 7359482"/>
              <a:gd name="connsiteY7" fmla="*/ 10392369 h 10482636"/>
              <a:gd name="connsiteX8" fmla="*/ 1266035 w 7359482"/>
              <a:gd name="connsiteY8" fmla="*/ 10264576 h 10482636"/>
              <a:gd name="connsiteX9" fmla="*/ 1134667 w 7359482"/>
              <a:gd name="connsiteY9" fmla="*/ 10201401 h 10482636"/>
              <a:gd name="connsiteX10" fmla="*/ 335163 w 7359482"/>
              <a:gd name="connsiteY10" fmla="*/ 10201401 h 10482636"/>
              <a:gd name="connsiteX11" fmla="*/ 173658 w 7359482"/>
              <a:gd name="connsiteY11" fmla="*/ 10201401 h 10482636"/>
              <a:gd name="connsiteX12" fmla="*/ 173658 w 7359482"/>
              <a:gd name="connsiteY12" fmla="*/ 10200991 h 10482636"/>
              <a:gd name="connsiteX13" fmla="*/ 77335 w 7359482"/>
              <a:gd name="connsiteY13" fmla="*/ 10172581 h 10482636"/>
              <a:gd name="connsiteX14" fmla="*/ 3236 w 7359482"/>
              <a:gd name="connsiteY14" fmla="*/ 10071623 h 10482636"/>
              <a:gd name="connsiteX15" fmla="*/ 0 w 7359482"/>
              <a:gd name="connsiteY15" fmla="*/ 10047107 h 10482636"/>
              <a:gd name="connsiteX16" fmla="*/ 0 w 7359482"/>
              <a:gd name="connsiteY16" fmla="*/ 127981 h 10482636"/>
              <a:gd name="connsiteX17" fmla="*/ 127981 w 7359482"/>
              <a:gd name="connsiteY17" fmla="*/ 0 h 10482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359482" h="10482636">
                <a:moveTo>
                  <a:pt x="127981" y="0"/>
                </a:moveTo>
                <a:lnTo>
                  <a:pt x="7231501" y="0"/>
                </a:lnTo>
                <a:cubicBezTo>
                  <a:pt x="7302183" y="0"/>
                  <a:pt x="7359482" y="57299"/>
                  <a:pt x="7359482" y="127981"/>
                </a:cubicBezTo>
                <a:lnTo>
                  <a:pt x="7359482" y="10354655"/>
                </a:lnTo>
                <a:cubicBezTo>
                  <a:pt x="7359482" y="10425337"/>
                  <a:pt x="7302183" y="10482636"/>
                  <a:pt x="7231501" y="10482636"/>
                </a:cubicBezTo>
                <a:lnTo>
                  <a:pt x="1441148" y="10482636"/>
                </a:lnTo>
                <a:lnTo>
                  <a:pt x="1434418" y="10475054"/>
                </a:lnTo>
                <a:cubicBezTo>
                  <a:pt x="1412335" y="10447513"/>
                  <a:pt x="1390314" y="10419909"/>
                  <a:pt x="1368294" y="10392369"/>
                </a:cubicBezTo>
                <a:cubicBezTo>
                  <a:pt x="1334166" y="10349771"/>
                  <a:pt x="1300101" y="10307174"/>
                  <a:pt x="1266035" y="10264576"/>
                </a:cubicBezTo>
                <a:cubicBezTo>
                  <a:pt x="1234103" y="10224676"/>
                  <a:pt x="1185796" y="10201401"/>
                  <a:pt x="1134667" y="10201401"/>
                </a:cubicBezTo>
                <a:lnTo>
                  <a:pt x="335163" y="10201401"/>
                </a:lnTo>
                <a:lnTo>
                  <a:pt x="173658" y="10201401"/>
                </a:lnTo>
                <a:lnTo>
                  <a:pt x="173658" y="10200991"/>
                </a:lnTo>
                <a:cubicBezTo>
                  <a:pt x="140596" y="10199345"/>
                  <a:pt x="108679" y="10192976"/>
                  <a:pt x="77335" y="10172581"/>
                </a:cubicBezTo>
                <a:cubicBezTo>
                  <a:pt x="40891" y="10148911"/>
                  <a:pt x="14270" y="10112803"/>
                  <a:pt x="3236" y="10071623"/>
                </a:cubicBezTo>
                <a:lnTo>
                  <a:pt x="0" y="10047107"/>
                </a:lnTo>
                <a:lnTo>
                  <a:pt x="0" y="127981"/>
                </a:lnTo>
                <a:cubicBezTo>
                  <a:pt x="0" y="57299"/>
                  <a:pt x="57299" y="0"/>
                  <a:pt x="127981" y="0"/>
                </a:cubicBezTo>
                <a:close/>
              </a:path>
            </a:pathLst>
          </a:custGeom>
          <a:blipFill>
            <a:blip r:embed="rId2">
              <a:alphaModFix amt="35000"/>
            </a:blip>
            <a:stretch>
              <a:fillRect/>
            </a:stretch>
          </a:blipFill>
        </p:spPr>
        <p:txBody>
          <a:bodyPr wrap="square">
            <a:noAutofit/>
          </a:bodyPr>
          <a:lstStyle>
            <a:lvl1pPr marL="0" indent="0" algn="r">
              <a:buNone/>
              <a:defRPr sz="682" spc="-50" baseline="0">
                <a:solidFill>
                  <a:schemeClr val="bg1"/>
                </a:solidFill>
              </a:defRPr>
            </a:lvl1pPr>
          </a:lstStyle>
          <a:p>
            <a:endParaRPr lang="en-GB"/>
          </a:p>
        </p:txBody>
      </p:sp>
      <p:sp>
        <p:nvSpPr>
          <p:cNvPr id="6" name="Slide Number Placeholder 5">
            <a:extLst>
              <a:ext uri="{FF2B5EF4-FFF2-40B4-BE49-F238E27FC236}">
                <a16:creationId xmlns:a16="http://schemas.microsoft.com/office/drawing/2014/main" id="{249D9A09-CC3F-8220-7D5E-8444D587DC20}"/>
              </a:ext>
            </a:extLst>
          </p:cNvPr>
          <p:cNvSpPr>
            <a:spLocks noGrp="1"/>
          </p:cNvSpPr>
          <p:nvPr>
            <p:ph type="sldNum" sz="quarter" idx="12"/>
          </p:nvPr>
        </p:nvSpPr>
        <p:spPr/>
        <p:txBody>
          <a:bodyPr/>
          <a:lstStyle>
            <a:lvl1pPr>
              <a:defRPr>
                <a:solidFill>
                  <a:schemeClr val="bg1"/>
                </a:solidFill>
              </a:defRPr>
            </a:lvl1pPr>
          </a:lstStyle>
          <a:p>
            <a:fld id="{572A8C99-33C7-4F11-9EE7-F66CEF70E26E}" type="slidenum">
              <a:rPr lang="en-GB" smtClean="0"/>
              <a:pPr/>
              <a:t>‹#›</a:t>
            </a:fld>
            <a:endParaRPr lang="en-GB"/>
          </a:p>
        </p:txBody>
      </p:sp>
      <p:sp>
        <p:nvSpPr>
          <p:cNvPr id="2" name="Title 1">
            <a:extLst>
              <a:ext uri="{FF2B5EF4-FFF2-40B4-BE49-F238E27FC236}">
                <a16:creationId xmlns:a16="http://schemas.microsoft.com/office/drawing/2014/main" id="{38A27A85-0161-CCF8-F568-D037E84B3611}"/>
              </a:ext>
            </a:extLst>
          </p:cNvPr>
          <p:cNvSpPr>
            <a:spLocks noGrp="1"/>
          </p:cNvSpPr>
          <p:nvPr>
            <p:ph type="title" hasCustomPrompt="1"/>
          </p:nvPr>
        </p:nvSpPr>
        <p:spPr>
          <a:xfrm>
            <a:off x="358775" y="4021638"/>
            <a:ext cx="6842126" cy="1427164"/>
          </a:xfrm>
        </p:spPr>
        <p:txBody>
          <a:bodyPr bIns="0" anchor="ctr" anchorCtr="0">
            <a:normAutofit/>
          </a:bodyPr>
          <a:lstStyle>
            <a:lvl1pPr algn="ctr">
              <a:defRPr sz="2800"/>
            </a:lvl1pPr>
          </a:lstStyle>
          <a:p>
            <a:r>
              <a:rPr lang="en-US"/>
              <a:t>Quote</a:t>
            </a:r>
            <a:endParaRPr lang="en-GB"/>
          </a:p>
        </p:txBody>
      </p:sp>
      <p:sp>
        <p:nvSpPr>
          <p:cNvPr id="4" name="Text Placeholder 14">
            <a:extLst>
              <a:ext uri="{FF2B5EF4-FFF2-40B4-BE49-F238E27FC236}">
                <a16:creationId xmlns:a16="http://schemas.microsoft.com/office/drawing/2014/main" id="{AC520F54-88A1-D444-1090-8CAAA4409218}"/>
              </a:ext>
            </a:extLst>
          </p:cNvPr>
          <p:cNvSpPr>
            <a:spLocks noGrp="1"/>
          </p:cNvSpPr>
          <p:nvPr>
            <p:ph type="body" sz="quarter" idx="14" hasCustomPrompt="1"/>
          </p:nvPr>
        </p:nvSpPr>
        <p:spPr>
          <a:xfrm>
            <a:off x="2095501" y="2259081"/>
            <a:ext cx="3368675" cy="1512887"/>
          </a:xfrm>
        </p:spPr>
        <p:txBody>
          <a:bodyPr>
            <a:normAutofit/>
          </a:bodyPr>
          <a:lstStyle>
            <a:lvl1pPr algn="ctr">
              <a:defRPr lang="en-GB" sz="9600" b="1" kern="1200" spc="-150" dirty="0">
                <a:solidFill>
                  <a:schemeClr val="tx1"/>
                </a:solidFill>
                <a:latin typeface="+mj-lt"/>
                <a:ea typeface="+mj-ea"/>
                <a:cs typeface="+mj-cs"/>
              </a:defRPr>
            </a:lvl1pPr>
          </a:lstStyle>
          <a:p>
            <a:r>
              <a:rPr lang="en-GB"/>
              <a:t>“</a:t>
            </a:r>
          </a:p>
        </p:txBody>
      </p:sp>
      <p:sp>
        <p:nvSpPr>
          <p:cNvPr id="7" name="Text Placeholder 14">
            <a:extLst>
              <a:ext uri="{FF2B5EF4-FFF2-40B4-BE49-F238E27FC236}">
                <a16:creationId xmlns:a16="http://schemas.microsoft.com/office/drawing/2014/main" id="{55C5FEC0-661E-47B6-5964-A1A6AC62CA3F}"/>
              </a:ext>
            </a:extLst>
          </p:cNvPr>
          <p:cNvSpPr>
            <a:spLocks noGrp="1"/>
          </p:cNvSpPr>
          <p:nvPr>
            <p:ph type="body" sz="quarter" idx="15" hasCustomPrompt="1"/>
          </p:nvPr>
        </p:nvSpPr>
        <p:spPr>
          <a:xfrm>
            <a:off x="2095501" y="6932574"/>
            <a:ext cx="3368675" cy="1512887"/>
          </a:xfrm>
        </p:spPr>
        <p:txBody>
          <a:bodyPr>
            <a:normAutofit/>
          </a:bodyPr>
          <a:lstStyle>
            <a:lvl1pPr algn="ctr">
              <a:defRPr lang="en-GB" sz="9600" b="1" kern="1200" spc="-150" dirty="0">
                <a:solidFill>
                  <a:schemeClr val="tx1"/>
                </a:solidFill>
                <a:latin typeface="+mj-lt"/>
                <a:ea typeface="+mj-ea"/>
                <a:cs typeface="+mj-cs"/>
              </a:defRPr>
            </a:lvl1pPr>
          </a:lstStyle>
          <a:p>
            <a:r>
              <a:rPr lang="en-GB"/>
              <a:t>”</a:t>
            </a:r>
          </a:p>
        </p:txBody>
      </p:sp>
      <p:sp>
        <p:nvSpPr>
          <p:cNvPr id="8" name="Text Placeholder 14">
            <a:extLst>
              <a:ext uri="{FF2B5EF4-FFF2-40B4-BE49-F238E27FC236}">
                <a16:creationId xmlns:a16="http://schemas.microsoft.com/office/drawing/2014/main" id="{BC4FBDDF-8712-B932-EFFA-5F8E22681212}"/>
              </a:ext>
            </a:extLst>
          </p:cNvPr>
          <p:cNvSpPr>
            <a:spLocks noGrp="1"/>
          </p:cNvSpPr>
          <p:nvPr>
            <p:ph type="body" sz="quarter" idx="16" hasCustomPrompt="1"/>
          </p:nvPr>
        </p:nvSpPr>
        <p:spPr>
          <a:xfrm>
            <a:off x="358775" y="5596092"/>
            <a:ext cx="6840538" cy="661612"/>
          </a:xfrm>
        </p:spPr>
        <p:txBody>
          <a:bodyPr anchor="ctr" anchorCtr="0">
            <a:noAutofit/>
          </a:bodyPr>
          <a:lstStyle>
            <a:lvl1pPr algn="ctr">
              <a:defRPr lang="en-GB" sz="2400" b="0" i="1" kern="1200" spc="-150" dirty="0">
                <a:solidFill>
                  <a:schemeClr val="tx1"/>
                </a:solidFill>
                <a:latin typeface="+mj-lt"/>
                <a:ea typeface="+mj-ea"/>
                <a:cs typeface="+mj-cs"/>
              </a:defRPr>
            </a:lvl1pPr>
          </a:lstStyle>
          <a:p>
            <a:r>
              <a:rPr lang="en-GB"/>
              <a:t>-  Author</a:t>
            </a:r>
          </a:p>
        </p:txBody>
      </p:sp>
      <p:pic>
        <p:nvPicPr>
          <p:cNvPr id="5" name="Graphic 4">
            <a:extLst>
              <a:ext uri="{FF2B5EF4-FFF2-40B4-BE49-F238E27FC236}">
                <a16:creationId xmlns:a16="http://schemas.microsoft.com/office/drawing/2014/main" id="{FC25866A-39B2-16AD-7365-BF18325CD65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55136" y="10405999"/>
            <a:ext cx="1093219" cy="202876"/>
          </a:xfrm>
          <a:prstGeom prst="rect">
            <a:avLst/>
          </a:prstGeom>
        </p:spPr>
      </p:pic>
    </p:spTree>
    <p:extLst>
      <p:ext uri="{BB962C8B-B14F-4D97-AF65-F5344CB8AC3E}">
        <p14:creationId xmlns:p14="http://schemas.microsoft.com/office/powerpoint/2010/main" val="2115278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775" y="357707"/>
            <a:ext cx="6840537" cy="1068387"/>
          </a:xfrm>
          <a:prstGeom prst="rect">
            <a:avLst/>
          </a:prstGeom>
        </p:spPr>
        <p:txBody>
          <a:bodyPr vert="horz" lIns="0" tIns="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58775" y="1781175"/>
            <a:ext cx="6840538" cy="8197849"/>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478588" y="10250905"/>
            <a:ext cx="720725" cy="336883"/>
          </a:xfrm>
          <a:prstGeom prst="rect">
            <a:avLst/>
          </a:prstGeom>
        </p:spPr>
        <p:txBody>
          <a:bodyPr vert="horz" lIns="91440" tIns="45720" rIns="91440" bIns="45720" rtlCol="0" anchor="ctr"/>
          <a:lstStyle>
            <a:lvl1pPr algn="r">
              <a:defRPr sz="992">
                <a:solidFill>
                  <a:schemeClr val="tx1"/>
                </a:solidFill>
              </a:defRPr>
            </a:lvl1pPr>
          </a:lstStyle>
          <a:p>
            <a:fld id="{119917C3-7345-42C5-97E2-7052C54C8337}" type="slidenum">
              <a:rPr lang="en-GB" smtClean="0"/>
              <a:pPr/>
              <a:t>‹#›</a:t>
            </a:fld>
            <a:endParaRPr lang="en-GB"/>
          </a:p>
        </p:txBody>
      </p:sp>
      <p:sp>
        <p:nvSpPr>
          <p:cNvPr id="7" name="Graphic 3">
            <a:extLst>
              <a:ext uri="{FF2B5EF4-FFF2-40B4-BE49-F238E27FC236}">
                <a16:creationId xmlns:a16="http://schemas.microsoft.com/office/drawing/2014/main" id="{E4C70BDE-9717-B894-8FD9-6A502B39E91D}"/>
              </a:ext>
            </a:extLst>
          </p:cNvPr>
          <p:cNvSpPr/>
          <p:nvPr userDrawn="1"/>
        </p:nvSpPr>
        <p:spPr>
          <a:xfrm>
            <a:off x="0" y="10155003"/>
            <a:ext cx="1680312" cy="536389"/>
          </a:xfrm>
          <a:custGeom>
            <a:avLst/>
            <a:gdLst>
              <a:gd name="connsiteX0" fmla="*/ 1680249 w 1680312"/>
              <a:gd name="connsiteY0" fmla="*/ 536389 h 536389"/>
              <a:gd name="connsiteX1" fmla="*/ 1395869 w 1680312"/>
              <a:gd name="connsiteY1" fmla="*/ 536389 h 536389"/>
              <a:gd name="connsiteX2" fmla="*/ 0 w 1680312"/>
              <a:gd name="connsiteY2" fmla="*/ 536389 h 536389"/>
              <a:gd name="connsiteX3" fmla="*/ 0 w 1680312"/>
              <a:gd name="connsiteY3" fmla="*/ 0 h 536389"/>
              <a:gd name="connsiteX4" fmla="*/ 69888 w 1680312"/>
              <a:gd name="connsiteY4" fmla="*/ 125848 h 536389"/>
              <a:gd name="connsiteX5" fmla="*/ 229550 w 1680312"/>
              <a:gd name="connsiteY5" fmla="*/ 150565 h 536389"/>
              <a:gd name="connsiteX6" fmla="*/ 435260 w 1680312"/>
              <a:gd name="connsiteY6" fmla="*/ 150565 h 536389"/>
              <a:gd name="connsiteX7" fmla="*/ 1234764 w 1680312"/>
              <a:gd name="connsiteY7" fmla="*/ 150565 h 536389"/>
              <a:gd name="connsiteX8" fmla="*/ 1366132 w 1680312"/>
              <a:gd name="connsiteY8" fmla="*/ 213740 h 536389"/>
              <a:gd name="connsiteX9" fmla="*/ 1468391 w 1680312"/>
              <a:gd name="connsiteY9" fmla="*/ 341533 h 536389"/>
              <a:gd name="connsiteX10" fmla="*/ 1534515 w 1680312"/>
              <a:gd name="connsiteY10" fmla="*/ 424218 h 536389"/>
              <a:gd name="connsiteX11" fmla="*/ 1680312 w 1680312"/>
              <a:gd name="connsiteY11" fmla="*/ 536389 h 536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0312" h="536389">
                <a:moveTo>
                  <a:pt x="1680249" y="536389"/>
                </a:moveTo>
                <a:cubicBezTo>
                  <a:pt x="1585456" y="535825"/>
                  <a:pt x="1490662" y="536389"/>
                  <a:pt x="1395869" y="536389"/>
                </a:cubicBezTo>
                <a:lnTo>
                  <a:pt x="0" y="536389"/>
                </a:lnTo>
                <a:lnTo>
                  <a:pt x="0" y="0"/>
                </a:lnTo>
                <a:cubicBezTo>
                  <a:pt x="0" y="51129"/>
                  <a:pt x="27290" y="98181"/>
                  <a:pt x="69888" y="125848"/>
                </a:cubicBezTo>
                <a:cubicBezTo>
                  <a:pt x="120390" y="158721"/>
                  <a:pt x="172711" y="149875"/>
                  <a:pt x="229550" y="150565"/>
                </a:cubicBezTo>
                <a:cubicBezTo>
                  <a:pt x="298120" y="151318"/>
                  <a:pt x="366690" y="150565"/>
                  <a:pt x="435260" y="150565"/>
                </a:cubicBezTo>
                <a:lnTo>
                  <a:pt x="1234764" y="150565"/>
                </a:lnTo>
                <a:cubicBezTo>
                  <a:pt x="1285893" y="150565"/>
                  <a:pt x="1334200" y="173840"/>
                  <a:pt x="1366132" y="213740"/>
                </a:cubicBezTo>
                <a:cubicBezTo>
                  <a:pt x="1400198" y="256338"/>
                  <a:pt x="1434263" y="298935"/>
                  <a:pt x="1468391" y="341533"/>
                </a:cubicBezTo>
                <a:cubicBezTo>
                  <a:pt x="1490411" y="369073"/>
                  <a:pt x="1512432" y="396677"/>
                  <a:pt x="1534515" y="424218"/>
                </a:cubicBezTo>
                <a:cubicBezTo>
                  <a:pt x="1573473" y="472713"/>
                  <a:pt x="1613562" y="526038"/>
                  <a:pt x="1680312" y="536389"/>
                </a:cubicBezTo>
                <a:close/>
              </a:path>
            </a:pathLst>
          </a:custGeom>
          <a:solidFill>
            <a:schemeClr val="tx1"/>
          </a:solidFill>
          <a:ln w="0" cap="flat">
            <a:noFill/>
            <a:prstDash val="solid"/>
            <a:miter/>
          </a:ln>
        </p:spPr>
        <p:txBody>
          <a:bodyPr rtlCol="0" anchor="ctr"/>
          <a:lstStyle/>
          <a:p>
            <a:endParaRPr lang="en-GB"/>
          </a:p>
        </p:txBody>
      </p:sp>
      <p:pic>
        <p:nvPicPr>
          <p:cNvPr id="5" name="Graphic 4">
            <a:extLst>
              <a:ext uri="{FF2B5EF4-FFF2-40B4-BE49-F238E27FC236}">
                <a16:creationId xmlns:a16="http://schemas.microsoft.com/office/drawing/2014/main" id="{E5B21B2D-2CF3-0D23-9059-91350852168B}"/>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55136" y="10405999"/>
            <a:ext cx="1093219" cy="202876"/>
          </a:xfrm>
          <a:prstGeom prst="rect">
            <a:avLst/>
          </a:prstGeom>
        </p:spPr>
      </p:pic>
    </p:spTree>
    <p:extLst>
      <p:ext uri="{BB962C8B-B14F-4D97-AF65-F5344CB8AC3E}">
        <p14:creationId xmlns:p14="http://schemas.microsoft.com/office/powerpoint/2010/main" val="537618691"/>
      </p:ext>
    </p:extLst>
  </p:cSld>
  <p:clrMap bg1="lt1" tx1="dk1" bg2="lt2" tx2="dk2" accent1="accent1" accent2="accent2" accent3="accent3" accent4="accent4" accent5="accent5" accent6="accent6" hlink="hlink" folHlink="folHlink"/>
  <p:sldLayoutIdLst>
    <p:sldLayoutId id="2147483662" r:id="rId1"/>
    <p:sldLayoutId id="2147483690" r:id="rId2"/>
    <p:sldLayoutId id="2147483689" r:id="rId3"/>
    <p:sldLayoutId id="2147483673" r:id="rId4"/>
    <p:sldLayoutId id="2147483674" r:id="rId5"/>
    <p:sldLayoutId id="2147483691" r:id="rId6"/>
  </p:sldLayoutIdLst>
  <p:txStyles>
    <p:titleStyle>
      <a:lvl1pPr algn="l" defTabSz="755934" rtl="0" eaLnBrk="1" latinLnBrk="0" hangingPunct="1">
        <a:lnSpc>
          <a:spcPct val="90000"/>
        </a:lnSpc>
        <a:spcBef>
          <a:spcPct val="0"/>
        </a:spcBef>
        <a:buNone/>
        <a:defRPr sz="2800" b="1" kern="1200" spc="-150">
          <a:solidFill>
            <a:schemeClr val="tx1"/>
          </a:solidFill>
          <a:latin typeface="+mj-lt"/>
          <a:ea typeface="+mj-ea"/>
          <a:cs typeface="+mj-cs"/>
        </a:defRPr>
      </a:lvl1pPr>
    </p:titleStyle>
    <p:bodyStyle>
      <a:lvl1pPr marL="0" indent="0" algn="l" defTabSz="755934" rtl="0" eaLnBrk="1" latinLnBrk="0" hangingPunct="1">
        <a:lnSpc>
          <a:spcPct val="100000"/>
        </a:lnSpc>
        <a:spcBef>
          <a:spcPts val="827"/>
        </a:spcBef>
        <a:buFont typeface="Arial" panose="020B0604020202020204" pitchFamily="34" charset="0"/>
        <a:buNone/>
        <a:defRPr sz="1800" kern="1200" spc="-30" baseline="0">
          <a:solidFill>
            <a:schemeClr val="tx1"/>
          </a:solidFill>
          <a:latin typeface="+mn-lt"/>
          <a:ea typeface="+mn-ea"/>
          <a:cs typeface="+mn-cs"/>
        </a:defRPr>
      </a:lvl1pPr>
      <a:lvl2pPr marL="377967" indent="0" algn="l" defTabSz="755934" rtl="0" eaLnBrk="1" latinLnBrk="0" hangingPunct="1">
        <a:lnSpc>
          <a:spcPct val="100000"/>
        </a:lnSpc>
        <a:spcBef>
          <a:spcPts val="413"/>
        </a:spcBef>
        <a:buFont typeface="Arial" panose="020B0604020202020204" pitchFamily="34" charset="0"/>
        <a:buNone/>
        <a:defRPr sz="1600" kern="1200" spc="-30" baseline="0">
          <a:solidFill>
            <a:schemeClr val="tx1"/>
          </a:solidFill>
          <a:latin typeface="+mn-lt"/>
          <a:ea typeface="+mn-ea"/>
          <a:cs typeface="+mn-cs"/>
        </a:defRPr>
      </a:lvl2pPr>
      <a:lvl3pPr marL="755934" indent="0" algn="l" defTabSz="755934" rtl="0" eaLnBrk="1" latinLnBrk="0" hangingPunct="1">
        <a:lnSpc>
          <a:spcPct val="100000"/>
        </a:lnSpc>
        <a:spcBef>
          <a:spcPts val="413"/>
        </a:spcBef>
        <a:buFont typeface="Arial" panose="020B0604020202020204" pitchFamily="34" charset="0"/>
        <a:buNone/>
        <a:defRPr sz="1400" kern="1200" spc="-30" baseline="0">
          <a:solidFill>
            <a:schemeClr val="tx1"/>
          </a:solidFill>
          <a:latin typeface="+mn-lt"/>
          <a:ea typeface="+mn-ea"/>
          <a:cs typeface="+mn-cs"/>
        </a:defRPr>
      </a:lvl3pPr>
      <a:lvl4pPr marL="1133901"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4pPr>
      <a:lvl5pPr marL="1511869"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A5A5A5"/>
          </p15:clr>
        </p15:guide>
        <p15:guide id="2" pos="4762" userDrawn="1">
          <p15:clr>
            <a:srgbClr val="A5A5A5"/>
          </p15:clr>
        </p15:guide>
        <p15:guide id="3" pos="226" userDrawn="1">
          <p15:clr>
            <a:srgbClr val="A5A5A5"/>
          </p15:clr>
        </p15:guide>
        <p15:guide id="4" pos="453" userDrawn="1">
          <p15:clr>
            <a:srgbClr val="A5A5A5"/>
          </p15:clr>
        </p15:guide>
        <p15:guide id="5" pos="680" userDrawn="1">
          <p15:clr>
            <a:srgbClr val="A5A5A5"/>
          </p15:clr>
        </p15:guide>
        <p15:guide id="6" pos="907" userDrawn="1">
          <p15:clr>
            <a:srgbClr val="A5A5A5"/>
          </p15:clr>
        </p15:guide>
        <p15:guide id="7" pos="1133" userDrawn="1">
          <p15:clr>
            <a:srgbClr val="A5A5A5"/>
          </p15:clr>
        </p15:guide>
        <p15:guide id="8" pos="1360" userDrawn="1">
          <p15:clr>
            <a:srgbClr val="A5A5A5"/>
          </p15:clr>
        </p15:guide>
        <p15:guide id="9" pos="1587" userDrawn="1">
          <p15:clr>
            <a:srgbClr val="A5A5A5"/>
          </p15:clr>
        </p15:guide>
        <p15:guide id="10" pos="1814" userDrawn="1">
          <p15:clr>
            <a:srgbClr val="A5A5A5"/>
          </p15:clr>
        </p15:guide>
        <p15:guide id="11" pos="2040" userDrawn="1">
          <p15:clr>
            <a:srgbClr val="A5A5A5"/>
          </p15:clr>
        </p15:guide>
        <p15:guide id="12" pos="2267" userDrawn="1">
          <p15:clr>
            <a:srgbClr val="A5A5A5"/>
          </p15:clr>
        </p15:guide>
        <p15:guide id="13" pos="2494" userDrawn="1">
          <p15:clr>
            <a:srgbClr val="A5A5A5"/>
          </p15:clr>
        </p15:guide>
        <p15:guide id="14" pos="2721" userDrawn="1">
          <p15:clr>
            <a:srgbClr val="A5A5A5"/>
          </p15:clr>
        </p15:guide>
        <p15:guide id="15" pos="2947" userDrawn="1">
          <p15:clr>
            <a:srgbClr val="A5A5A5"/>
          </p15:clr>
        </p15:guide>
        <p15:guide id="16" pos="3174" userDrawn="1">
          <p15:clr>
            <a:srgbClr val="A5A5A5"/>
          </p15:clr>
        </p15:guide>
        <p15:guide id="17" pos="3401" userDrawn="1">
          <p15:clr>
            <a:srgbClr val="A5A5A5"/>
          </p15:clr>
        </p15:guide>
        <p15:guide id="18" pos="3628" userDrawn="1">
          <p15:clr>
            <a:srgbClr val="A5A5A5"/>
          </p15:clr>
        </p15:guide>
        <p15:guide id="19" pos="3854" userDrawn="1">
          <p15:clr>
            <a:srgbClr val="A5A5A5"/>
          </p15:clr>
        </p15:guide>
        <p15:guide id="20" pos="4081" userDrawn="1">
          <p15:clr>
            <a:srgbClr val="A5A5A5"/>
          </p15:clr>
        </p15:guide>
        <p15:guide id="21" pos="4308" userDrawn="1">
          <p15:clr>
            <a:srgbClr val="A5A5A5"/>
          </p15:clr>
        </p15:guide>
        <p15:guide id="22" pos="4535" userDrawn="1">
          <p15:clr>
            <a:srgbClr val="A5A5A5"/>
          </p15:clr>
        </p15:guide>
        <p15:guide id="23" orient="horz" userDrawn="1">
          <p15:clr>
            <a:srgbClr val="A5A5A5"/>
          </p15:clr>
        </p15:guide>
        <p15:guide id="24" orient="horz" pos="6735" userDrawn="1">
          <p15:clr>
            <a:srgbClr val="A5A5A5"/>
          </p15:clr>
        </p15:guide>
        <p15:guide id="25" orient="horz" pos="224" userDrawn="1">
          <p15:clr>
            <a:srgbClr val="A5A5A5"/>
          </p15:clr>
        </p15:guide>
        <p15:guide id="26" orient="horz" pos="449" userDrawn="1">
          <p15:clr>
            <a:srgbClr val="A5A5A5"/>
          </p15:clr>
        </p15:guide>
        <p15:guide id="27" orient="horz" pos="673" userDrawn="1">
          <p15:clr>
            <a:srgbClr val="A5A5A5"/>
          </p15:clr>
        </p15:guide>
        <p15:guide id="28" orient="horz" pos="898" userDrawn="1">
          <p15:clr>
            <a:srgbClr val="A5A5A5"/>
          </p15:clr>
        </p15:guide>
        <p15:guide id="29" orient="horz" pos="1122" userDrawn="1">
          <p15:clr>
            <a:srgbClr val="A5A5A5"/>
          </p15:clr>
        </p15:guide>
        <p15:guide id="30" orient="horz" pos="1347" userDrawn="1">
          <p15:clr>
            <a:srgbClr val="A5A5A5"/>
          </p15:clr>
        </p15:guide>
        <p15:guide id="31" orient="horz" pos="1553" userDrawn="1">
          <p15:clr>
            <a:srgbClr val="A5A5A5"/>
          </p15:clr>
        </p15:guide>
        <p15:guide id="32" orient="horz" pos="1796" userDrawn="1">
          <p15:clr>
            <a:srgbClr val="A5A5A5"/>
          </p15:clr>
        </p15:guide>
        <p15:guide id="33" orient="horz" pos="2029" userDrawn="1">
          <p15:clr>
            <a:srgbClr val="A5A5A5"/>
          </p15:clr>
        </p15:guide>
        <p15:guide id="34" orient="horz" pos="2234" userDrawn="1">
          <p15:clr>
            <a:srgbClr val="A5A5A5"/>
          </p15:clr>
        </p15:guide>
        <p15:guide id="35" orient="horz" pos="2469" userDrawn="1">
          <p15:clr>
            <a:srgbClr val="A5A5A5"/>
          </p15:clr>
        </p15:guide>
        <p15:guide id="36" orient="horz" pos="2694" userDrawn="1">
          <p15:clr>
            <a:srgbClr val="A5A5A5"/>
          </p15:clr>
        </p15:guide>
        <p15:guide id="37" orient="horz" pos="2918" userDrawn="1">
          <p15:clr>
            <a:srgbClr val="A5A5A5"/>
          </p15:clr>
        </p15:guide>
        <p15:guide id="38" orient="horz" pos="3143" userDrawn="1">
          <p15:clr>
            <a:srgbClr val="A5A5A5"/>
          </p15:clr>
        </p15:guide>
        <p15:guide id="39" orient="horz" pos="3367" userDrawn="1">
          <p15:clr>
            <a:srgbClr val="A5A5A5"/>
          </p15:clr>
        </p15:guide>
        <p15:guide id="40" orient="horz" pos="3592" userDrawn="1">
          <p15:clr>
            <a:srgbClr val="A5A5A5"/>
          </p15:clr>
        </p15:guide>
        <p15:guide id="41" orient="horz" pos="3816" userDrawn="1">
          <p15:clr>
            <a:srgbClr val="A5A5A5"/>
          </p15:clr>
        </p15:guide>
        <p15:guide id="42" orient="horz" pos="4041" userDrawn="1">
          <p15:clr>
            <a:srgbClr val="A5A5A5"/>
          </p15:clr>
        </p15:guide>
        <p15:guide id="43" orient="horz" pos="4265" userDrawn="1">
          <p15:clr>
            <a:srgbClr val="A5A5A5"/>
          </p15:clr>
        </p15:guide>
        <p15:guide id="44" orient="horz" pos="4490" userDrawn="1">
          <p15:clr>
            <a:srgbClr val="A5A5A5"/>
          </p15:clr>
        </p15:guide>
        <p15:guide id="45" orient="horz" pos="4714" userDrawn="1">
          <p15:clr>
            <a:srgbClr val="A5A5A5"/>
          </p15:clr>
        </p15:guide>
        <p15:guide id="46" orient="horz" pos="4939" userDrawn="1">
          <p15:clr>
            <a:srgbClr val="A5A5A5"/>
          </p15:clr>
        </p15:guide>
        <p15:guide id="47" orient="horz" pos="5163" userDrawn="1">
          <p15:clr>
            <a:srgbClr val="A5A5A5"/>
          </p15:clr>
        </p15:guide>
        <p15:guide id="48" orient="horz" pos="5388" userDrawn="1">
          <p15:clr>
            <a:srgbClr val="A5A5A5"/>
          </p15:clr>
        </p15:guide>
        <p15:guide id="49" orient="horz" pos="5612" userDrawn="1">
          <p15:clr>
            <a:srgbClr val="A5A5A5"/>
          </p15:clr>
        </p15:guide>
        <p15:guide id="50" orient="horz" pos="5840" userDrawn="1">
          <p15:clr>
            <a:srgbClr val="A5A5A5"/>
          </p15:clr>
        </p15:guide>
        <p15:guide id="51" orient="horz" pos="6061" userDrawn="1">
          <p15:clr>
            <a:srgbClr val="A5A5A5"/>
          </p15:clr>
        </p15:guide>
        <p15:guide id="52" orient="horz" pos="6286" userDrawn="1">
          <p15:clr>
            <a:srgbClr val="A5A5A5"/>
          </p15:clr>
        </p15:guide>
        <p15:guide id="53" orient="horz" pos="6520" userDrawn="1">
          <p15:clr>
            <a:srgbClr val="A5A5A5"/>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hyperlink" Target="https://blogs.bing.com/webmaster/February-2026/Introducing-AI-Performance-in-Bing-Webmaster-Tools-Public-Preview" TargetMode="External"/><Relationship Id="rId7"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pn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hyperlink" Target="https://www.bing.com/webmaster/tool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E82DF514-6F19-6A40-CD96-63306C064AD0}"/>
              </a:ext>
            </a:extLst>
          </p:cNvPr>
          <p:cNvSpPr>
            <a:spLocks noGrp="1"/>
          </p:cNvSpPr>
          <p:nvPr>
            <p:ph type="pic" sz="quarter" idx="16"/>
          </p:nvPr>
        </p:nvSpPr>
        <p:spPr/>
        <p:txBody>
          <a:bodyPr/>
          <a:lstStyle/>
          <a:p>
            <a:endParaRPr lang="en-GB"/>
          </a:p>
        </p:txBody>
      </p:sp>
      <p:sp>
        <p:nvSpPr>
          <p:cNvPr id="4" name="Slide Number Placeholder 3">
            <a:extLst>
              <a:ext uri="{FF2B5EF4-FFF2-40B4-BE49-F238E27FC236}">
                <a16:creationId xmlns:a16="http://schemas.microsoft.com/office/drawing/2014/main" id="{3093C198-3722-1A2D-4BBA-38DAF1DD80A1}"/>
              </a:ext>
            </a:extLst>
          </p:cNvPr>
          <p:cNvSpPr>
            <a:spLocks noGrp="1"/>
          </p:cNvSpPr>
          <p:nvPr>
            <p:ph type="sldNum" sz="quarter" idx="12"/>
          </p:nvPr>
        </p:nvSpPr>
        <p:spPr>
          <a:xfrm>
            <a:off x="6478588" y="10250905"/>
            <a:ext cx="720725" cy="336883"/>
          </a:xfrm>
        </p:spPr>
        <p:txBody>
          <a:bodyPr/>
          <a:lstStyle/>
          <a:p>
            <a:fld id="{572A8C99-33C7-4F11-9EE7-F66CEF70E26E}" type="slidenum">
              <a:rPr lang="en-GB" smtClean="0"/>
              <a:pPr/>
              <a:t>1</a:t>
            </a:fld>
            <a:endParaRPr lang="en-GB"/>
          </a:p>
        </p:txBody>
      </p:sp>
      <p:sp>
        <p:nvSpPr>
          <p:cNvPr id="5" name="Title 4">
            <a:extLst>
              <a:ext uri="{FF2B5EF4-FFF2-40B4-BE49-F238E27FC236}">
                <a16:creationId xmlns:a16="http://schemas.microsoft.com/office/drawing/2014/main" id="{6F551897-9C93-F688-F0A0-554698EC85E0}"/>
              </a:ext>
            </a:extLst>
          </p:cNvPr>
          <p:cNvSpPr>
            <a:spLocks noGrp="1"/>
          </p:cNvSpPr>
          <p:nvPr>
            <p:ph type="ctrTitle"/>
          </p:nvPr>
        </p:nvSpPr>
        <p:spPr>
          <a:xfrm>
            <a:off x="744550" y="2444856"/>
            <a:ext cx="5759450" cy="2732891"/>
          </a:xfrm>
        </p:spPr>
        <p:txBody>
          <a:bodyPr/>
          <a:lstStyle/>
          <a:p>
            <a:r>
              <a:rPr lang="it-IT" sz="4650" dirty="0"/>
              <a:t>Bing Webmaster Tools AI Performance Report</a:t>
            </a:r>
            <a:endParaRPr lang="en-GB" sz="4650" dirty="0"/>
          </a:p>
        </p:txBody>
      </p:sp>
      <p:sp>
        <p:nvSpPr>
          <p:cNvPr id="11" name="Text Placeholder 10">
            <a:extLst>
              <a:ext uri="{FF2B5EF4-FFF2-40B4-BE49-F238E27FC236}">
                <a16:creationId xmlns:a16="http://schemas.microsoft.com/office/drawing/2014/main" id="{D7D69624-5908-1E35-456B-997C568708F5}"/>
              </a:ext>
            </a:extLst>
          </p:cNvPr>
          <p:cNvSpPr>
            <a:spLocks noGrp="1"/>
          </p:cNvSpPr>
          <p:nvPr>
            <p:ph type="body" sz="quarter" idx="14"/>
          </p:nvPr>
        </p:nvSpPr>
        <p:spPr>
          <a:xfrm flipV="1">
            <a:off x="744550" y="6282009"/>
            <a:ext cx="5734038" cy="11225"/>
          </a:xfrm>
        </p:spPr>
        <p:txBody>
          <a:bodyPr>
            <a:normAutofit fontScale="25000" lnSpcReduction="20000"/>
          </a:bodyPr>
          <a:lstStyle/>
          <a:p>
            <a:endParaRPr lang="en-GB"/>
          </a:p>
        </p:txBody>
      </p:sp>
      <p:sp>
        <p:nvSpPr>
          <p:cNvPr id="2" name="Content Placeholder 10">
            <a:extLst>
              <a:ext uri="{FF2B5EF4-FFF2-40B4-BE49-F238E27FC236}">
                <a16:creationId xmlns:a16="http://schemas.microsoft.com/office/drawing/2014/main" id="{35E7EB3E-2D8C-545E-E982-B3CA63992FE5}"/>
              </a:ext>
            </a:extLst>
          </p:cNvPr>
          <p:cNvSpPr txBox="1">
            <a:spLocks/>
          </p:cNvSpPr>
          <p:nvPr/>
        </p:nvSpPr>
        <p:spPr>
          <a:xfrm>
            <a:off x="595085" y="6718672"/>
            <a:ext cx="6066971" cy="2043310"/>
          </a:xfrm>
          <a:prstGeom prst="roundRect">
            <a:avLst>
              <a:gd name="adj" fmla="val 24428"/>
            </a:avLst>
          </a:prstGeom>
          <a:ln w="12700">
            <a:solidFill>
              <a:schemeClr val="bg1"/>
            </a:solidFill>
          </a:ln>
        </p:spPr>
        <p:txBody>
          <a:bodyPr vert="horz" wrap="square" lIns="108000" tIns="0" rIns="108000" bIns="0" rtlCol="0" anchor="ctr">
            <a:noAutofit/>
          </a:bodyPr>
          <a:lstStyle>
            <a:lvl1pPr marL="0" indent="0" algn="l" defTabSz="755934" rtl="0" eaLnBrk="1" latinLnBrk="0" hangingPunct="1">
              <a:lnSpc>
                <a:spcPct val="100000"/>
              </a:lnSpc>
              <a:spcBef>
                <a:spcPts val="827"/>
              </a:spcBef>
              <a:buFont typeface="Arial" panose="020B0604020202020204" pitchFamily="34" charset="0"/>
              <a:buNone/>
              <a:defRPr sz="1800" b="1" strike="noStrike" kern="1200" spc="-30" baseline="0">
                <a:solidFill>
                  <a:schemeClr val="bg1"/>
                </a:solidFill>
                <a:latin typeface="DM Sans" pitchFamily="2" charset="0"/>
                <a:ea typeface="+mn-ea"/>
                <a:cs typeface="+mn-cs"/>
              </a:defRPr>
            </a:lvl1pPr>
            <a:lvl2pPr marL="283510" indent="0" algn="ctr" defTabSz="755934" rtl="0" eaLnBrk="1" latinLnBrk="0" hangingPunct="1">
              <a:lnSpc>
                <a:spcPct val="100000"/>
              </a:lnSpc>
              <a:spcBef>
                <a:spcPts val="413"/>
              </a:spcBef>
              <a:buFont typeface="Arial" panose="020B0604020202020204" pitchFamily="34" charset="0"/>
              <a:buNone/>
              <a:defRPr sz="1240" kern="1200" spc="-30" baseline="0">
                <a:solidFill>
                  <a:schemeClr val="tx1"/>
                </a:solidFill>
                <a:latin typeface="+mn-lt"/>
                <a:ea typeface="+mn-ea"/>
                <a:cs typeface="+mn-cs"/>
              </a:defRPr>
            </a:lvl2pPr>
            <a:lvl3pPr marL="567019" indent="0" algn="ctr" defTabSz="755934" rtl="0" eaLnBrk="1" latinLnBrk="0" hangingPunct="1">
              <a:lnSpc>
                <a:spcPct val="100000"/>
              </a:lnSpc>
              <a:spcBef>
                <a:spcPts val="413"/>
              </a:spcBef>
              <a:buFont typeface="Arial" panose="020B0604020202020204" pitchFamily="34" charset="0"/>
              <a:buNone/>
              <a:defRPr sz="1116" kern="1200" spc="-30" baseline="0">
                <a:solidFill>
                  <a:schemeClr val="tx1"/>
                </a:solidFill>
                <a:latin typeface="+mn-lt"/>
                <a:ea typeface="+mn-ea"/>
                <a:cs typeface="+mn-cs"/>
              </a:defRPr>
            </a:lvl3pPr>
            <a:lvl4pPr marL="850529" indent="0" algn="ctr" defTabSz="755934" rtl="0" eaLnBrk="1" latinLnBrk="0" hangingPunct="1">
              <a:lnSpc>
                <a:spcPct val="100000"/>
              </a:lnSpc>
              <a:spcBef>
                <a:spcPts val="413"/>
              </a:spcBef>
              <a:buFont typeface="Arial" panose="020B0604020202020204" pitchFamily="34" charset="0"/>
              <a:buNone/>
              <a:defRPr sz="992" kern="1200" spc="-30" baseline="0">
                <a:solidFill>
                  <a:schemeClr val="tx1"/>
                </a:solidFill>
                <a:latin typeface="+mn-lt"/>
                <a:ea typeface="+mn-ea"/>
                <a:cs typeface="+mn-cs"/>
              </a:defRPr>
            </a:lvl4pPr>
            <a:lvl5pPr marL="1134039" indent="0" algn="ctr" defTabSz="755934" rtl="0" eaLnBrk="1" latinLnBrk="0" hangingPunct="1">
              <a:lnSpc>
                <a:spcPct val="100000"/>
              </a:lnSpc>
              <a:spcBef>
                <a:spcPts val="413"/>
              </a:spcBef>
              <a:buFont typeface="Arial" panose="020B0604020202020204" pitchFamily="34" charset="0"/>
              <a:buNone/>
              <a:defRPr sz="992" kern="1200" spc="-30" baseline="0">
                <a:solidFill>
                  <a:schemeClr val="tx1"/>
                </a:solidFill>
                <a:latin typeface="+mn-lt"/>
                <a:ea typeface="+mn-ea"/>
                <a:cs typeface="+mn-cs"/>
              </a:defRPr>
            </a:lvl5pPr>
            <a:lvl6pPr marL="1417549" indent="0" algn="ctr" defTabSz="755934" rtl="0" eaLnBrk="1" latinLnBrk="0" hangingPunct="1">
              <a:lnSpc>
                <a:spcPct val="90000"/>
              </a:lnSpc>
              <a:spcBef>
                <a:spcPts val="413"/>
              </a:spcBef>
              <a:buFont typeface="Arial" panose="020B0604020202020204" pitchFamily="34" charset="0"/>
              <a:buNone/>
              <a:defRPr sz="992" kern="1200">
                <a:solidFill>
                  <a:schemeClr val="tx1"/>
                </a:solidFill>
                <a:latin typeface="+mn-lt"/>
                <a:ea typeface="+mn-ea"/>
                <a:cs typeface="+mn-cs"/>
              </a:defRPr>
            </a:lvl6pPr>
            <a:lvl7pPr marL="1701058" indent="0" algn="ctr" defTabSz="755934" rtl="0" eaLnBrk="1" latinLnBrk="0" hangingPunct="1">
              <a:lnSpc>
                <a:spcPct val="90000"/>
              </a:lnSpc>
              <a:spcBef>
                <a:spcPts val="413"/>
              </a:spcBef>
              <a:buFont typeface="Arial" panose="020B0604020202020204" pitchFamily="34" charset="0"/>
              <a:buNone/>
              <a:defRPr sz="992" kern="1200">
                <a:solidFill>
                  <a:schemeClr val="tx1"/>
                </a:solidFill>
                <a:latin typeface="+mn-lt"/>
                <a:ea typeface="+mn-ea"/>
                <a:cs typeface="+mn-cs"/>
              </a:defRPr>
            </a:lvl7pPr>
            <a:lvl8pPr marL="1984568" indent="0" algn="ctr" defTabSz="755934" rtl="0" eaLnBrk="1" latinLnBrk="0" hangingPunct="1">
              <a:lnSpc>
                <a:spcPct val="90000"/>
              </a:lnSpc>
              <a:spcBef>
                <a:spcPts val="413"/>
              </a:spcBef>
              <a:buFont typeface="Arial" panose="020B0604020202020204" pitchFamily="34" charset="0"/>
              <a:buNone/>
              <a:defRPr sz="992" kern="1200">
                <a:solidFill>
                  <a:schemeClr val="tx1"/>
                </a:solidFill>
                <a:latin typeface="+mn-lt"/>
                <a:ea typeface="+mn-ea"/>
                <a:cs typeface="+mn-cs"/>
              </a:defRPr>
            </a:lvl8pPr>
            <a:lvl9pPr marL="2268078" indent="0" algn="ctr" defTabSz="755934" rtl="0" eaLnBrk="1" latinLnBrk="0" hangingPunct="1">
              <a:lnSpc>
                <a:spcPct val="90000"/>
              </a:lnSpc>
              <a:spcBef>
                <a:spcPts val="413"/>
              </a:spcBef>
              <a:buFont typeface="Arial" panose="020B0604020202020204" pitchFamily="34" charset="0"/>
              <a:buNone/>
              <a:defRPr sz="992" kern="1200">
                <a:solidFill>
                  <a:schemeClr val="tx1"/>
                </a:solidFill>
                <a:latin typeface="+mn-lt"/>
                <a:ea typeface="+mn-ea"/>
                <a:cs typeface="+mn-cs"/>
              </a:defRPr>
            </a:lvl9pPr>
          </a:lstStyle>
          <a:p>
            <a:pPr marL="285750" indent="-285750">
              <a:buFont typeface="Arial" panose="020B0604020202020204" pitchFamily="34" charset="0"/>
              <a:buChar char="•"/>
            </a:pPr>
            <a:r>
              <a:rPr lang="en-GB" sz="1600" dirty="0">
                <a:solidFill>
                  <a:schemeClr val="accent5">
                    <a:lumMod val="60000"/>
                    <a:lumOff val="40000"/>
                  </a:schemeClr>
                </a:solidFill>
                <a:latin typeface="DM Sans"/>
              </a:rPr>
              <a:t>Microsoft has added AI Performance data to Bing Webmaster Tools</a:t>
            </a:r>
          </a:p>
          <a:p>
            <a:pPr marL="285750" indent="-285750">
              <a:buFont typeface="Arial" panose="020B0604020202020204" pitchFamily="34" charset="0"/>
              <a:buChar char="•"/>
            </a:pPr>
            <a:r>
              <a:rPr lang="en-GB" sz="1600" dirty="0">
                <a:solidFill>
                  <a:schemeClr val="accent5">
                    <a:lumMod val="60000"/>
                    <a:lumOff val="40000"/>
                  </a:schemeClr>
                </a:solidFill>
                <a:latin typeface="DM Sans"/>
              </a:rPr>
              <a:t>Insight is available on the specific Grounding Queries and URLs for which a brand is cited in AI Search</a:t>
            </a:r>
          </a:p>
          <a:p>
            <a:pPr marL="285750" indent="-285750">
              <a:buFont typeface="Arial" panose="020B0604020202020204" pitchFamily="34" charset="0"/>
              <a:buChar char="•"/>
            </a:pPr>
            <a:r>
              <a:rPr lang="en-GB" sz="1600" dirty="0">
                <a:solidFill>
                  <a:schemeClr val="accent5">
                    <a:lumMod val="60000"/>
                    <a:lumOff val="40000"/>
                  </a:schemeClr>
                </a:solidFill>
                <a:latin typeface="DM Sans"/>
              </a:rPr>
              <a:t>Opportunities to inform Generative Engine Optimisation can be obtained with analysis</a:t>
            </a:r>
          </a:p>
        </p:txBody>
      </p:sp>
      <p:sp>
        <p:nvSpPr>
          <p:cNvPr id="8" name="Rectangle 7">
            <a:extLst>
              <a:ext uri="{FF2B5EF4-FFF2-40B4-BE49-F238E27FC236}">
                <a16:creationId xmlns:a16="http://schemas.microsoft.com/office/drawing/2014/main" id="{EEBCCC57-107B-6F01-4BC7-A40609886ED5}"/>
              </a:ext>
            </a:extLst>
          </p:cNvPr>
          <p:cNvSpPr/>
          <p:nvPr/>
        </p:nvSpPr>
        <p:spPr>
          <a:xfrm>
            <a:off x="2557463" y="300038"/>
            <a:ext cx="714375" cy="50496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40205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B62C0339-CBA3-12F4-48CC-7F65D561E6C1}"/>
              </a:ext>
            </a:extLst>
          </p:cNvPr>
          <p:cNvSpPr/>
          <p:nvPr/>
        </p:nvSpPr>
        <p:spPr>
          <a:xfrm>
            <a:off x="358775" y="4763035"/>
            <a:ext cx="6840537" cy="1284045"/>
          </a:xfrm>
          <a:prstGeom prst="rect">
            <a:avLst/>
          </a:prstGeom>
          <a:solidFill>
            <a:srgbClr val="00B050">
              <a:alpha val="10196"/>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4">
            <a:extLst>
              <a:ext uri="{FF2B5EF4-FFF2-40B4-BE49-F238E27FC236}">
                <a16:creationId xmlns:a16="http://schemas.microsoft.com/office/drawing/2014/main" id="{A5FEF77E-C539-F5BD-3F50-09958CCAEC67}"/>
              </a:ext>
            </a:extLst>
          </p:cNvPr>
          <p:cNvSpPr>
            <a:spLocks noGrp="1"/>
          </p:cNvSpPr>
          <p:nvPr>
            <p:ph type="title"/>
          </p:nvPr>
        </p:nvSpPr>
        <p:spPr>
          <a:xfrm>
            <a:off x="358775" y="357707"/>
            <a:ext cx="6809926" cy="427565"/>
          </a:xfrm>
        </p:spPr>
        <p:txBody>
          <a:bodyPr>
            <a:normAutofit fontScale="90000"/>
          </a:bodyPr>
          <a:lstStyle/>
          <a:p>
            <a:r>
              <a:rPr lang="it-IT" dirty="0"/>
              <a:t>Bing Webmaster Tools AI Performance Report</a:t>
            </a:r>
            <a:endParaRPr lang="en-GB" dirty="0"/>
          </a:p>
        </p:txBody>
      </p:sp>
      <p:sp>
        <p:nvSpPr>
          <p:cNvPr id="4" name="Slide Number Placeholder 3">
            <a:extLst>
              <a:ext uri="{FF2B5EF4-FFF2-40B4-BE49-F238E27FC236}">
                <a16:creationId xmlns:a16="http://schemas.microsoft.com/office/drawing/2014/main" id="{6A586E12-C368-9992-2DC5-D9A255B7007E}"/>
              </a:ext>
            </a:extLst>
          </p:cNvPr>
          <p:cNvSpPr>
            <a:spLocks noGrp="1"/>
          </p:cNvSpPr>
          <p:nvPr>
            <p:ph type="sldNum" sz="quarter" idx="12"/>
          </p:nvPr>
        </p:nvSpPr>
        <p:spPr>
          <a:xfrm>
            <a:off x="6478588" y="10250905"/>
            <a:ext cx="720725" cy="336883"/>
          </a:xfrm>
        </p:spPr>
        <p:txBody>
          <a:bodyPr/>
          <a:lstStyle/>
          <a:p>
            <a:fld id="{572A8C99-33C7-4F11-9EE7-F66CEF70E26E}" type="slidenum">
              <a:rPr lang="en-GB" smtClean="0"/>
              <a:pPr/>
              <a:t>2</a:t>
            </a:fld>
            <a:endParaRPr lang="en-GB"/>
          </a:p>
        </p:txBody>
      </p:sp>
      <p:sp>
        <p:nvSpPr>
          <p:cNvPr id="2" name="Content Placeholder 9">
            <a:extLst>
              <a:ext uri="{FF2B5EF4-FFF2-40B4-BE49-F238E27FC236}">
                <a16:creationId xmlns:a16="http://schemas.microsoft.com/office/drawing/2014/main" id="{4AA5D05F-11AB-03CF-D927-F5C68FA9DAB2}"/>
              </a:ext>
            </a:extLst>
          </p:cNvPr>
          <p:cNvSpPr txBox="1">
            <a:spLocks/>
          </p:cNvSpPr>
          <p:nvPr/>
        </p:nvSpPr>
        <p:spPr>
          <a:xfrm>
            <a:off x="389385" y="829580"/>
            <a:ext cx="6809926" cy="2295408"/>
          </a:xfrm>
          <a:prstGeom prst="rect">
            <a:avLst/>
          </a:prstGeom>
        </p:spPr>
        <p:txBody>
          <a:bodyPr vert="horz" lIns="0" tIns="0" rIns="0" bIns="0" rtlCol="0" anchor="t">
            <a:noAutofit/>
          </a:bodyPr>
          <a:lstStyle>
            <a:lvl1pPr marL="0" indent="0" algn="l" defTabSz="755934" rtl="0" eaLnBrk="1" latinLnBrk="0" hangingPunct="1">
              <a:lnSpc>
                <a:spcPct val="100000"/>
              </a:lnSpc>
              <a:spcBef>
                <a:spcPts val="827"/>
              </a:spcBef>
              <a:buFont typeface="Arial" panose="020B0604020202020204" pitchFamily="34" charset="0"/>
              <a:buNone/>
              <a:defRPr sz="1800" kern="1200" spc="-30" baseline="0">
                <a:solidFill>
                  <a:schemeClr val="tx1"/>
                </a:solidFill>
                <a:latin typeface="+mn-lt"/>
                <a:ea typeface="+mn-ea"/>
                <a:cs typeface="+mn-cs"/>
              </a:defRPr>
            </a:lvl1pPr>
            <a:lvl2pPr marL="377967" indent="0" algn="l" defTabSz="755934" rtl="0" eaLnBrk="1" latinLnBrk="0" hangingPunct="1">
              <a:lnSpc>
                <a:spcPct val="100000"/>
              </a:lnSpc>
              <a:spcBef>
                <a:spcPts val="413"/>
              </a:spcBef>
              <a:buFont typeface="Arial" panose="020B0604020202020204" pitchFamily="34" charset="0"/>
              <a:buNone/>
              <a:defRPr sz="1600" kern="1200" spc="-30" baseline="0">
                <a:solidFill>
                  <a:schemeClr val="tx1"/>
                </a:solidFill>
                <a:latin typeface="+mn-lt"/>
                <a:ea typeface="+mn-ea"/>
                <a:cs typeface="+mn-cs"/>
              </a:defRPr>
            </a:lvl2pPr>
            <a:lvl3pPr marL="755934" indent="0" algn="l" defTabSz="755934" rtl="0" eaLnBrk="1" latinLnBrk="0" hangingPunct="1">
              <a:lnSpc>
                <a:spcPct val="100000"/>
              </a:lnSpc>
              <a:spcBef>
                <a:spcPts val="413"/>
              </a:spcBef>
              <a:buFont typeface="Arial" panose="020B0604020202020204" pitchFamily="34" charset="0"/>
              <a:buNone/>
              <a:defRPr sz="1400" kern="1200" spc="-30" baseline="0">
                <a:solidFill>
                  <a:schemeClr val="tx1"/>
                </a:solidFill>
                <a:latin typeface="+mn-lt"/>
                <a:ea typeface="+mn-ea"/>
                <a:cs typeface="+mn-cs"/>
              </a:defRPr>
            </a:lvl3pPr>
            <a:lvl4pPr marL="1133901"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4pPr>
            <a:lvl5pPr marL="1511869"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sz="1400" b="1" dirty="0"/>
              <a:t>WHAT HAPPENED</a:t>
            </a:r>
          </a:p>
          <a:p>
            <a:pPr algn="just"/>
            <a:r>
              <a:rPr lang="en-GB" sz="1200" dirty="0">
                <a:effectLst/>
                <a:hlinkClick r:id="rId3"/>
              </a:rPr>
              <a:t>Microsoft has announced</a:t>
            </a:r>
            <a:r>
              <a:rPr lang="en-GB" sz="1200" dirty="0">
                <a:effectLst/>
              </a:rPr>
              <a:t> the beta rollout out of a new AI Performance report within Bing Webmaster Tools.  For the first time brands can see how their owned content appears within </a:t>
            </a:r>
            <a:r>
              <a:rPr lang="en-GB" sz="1200" dirty="0"/>
              <a:t>AI-generated responses across </a:t>
            </a:r>
            <a:r>
              <a:rPr lang="en-GB" sz="1200" dirty="0">
                <a:effectLst/>
              </a:rPr>
              <a:t>Microsoft Copilot, Bing and partner AI experiences. </a:t>
            </a:r>
          </a:p>
          <a:p>
            <a:pPr algn="just"/>
            <a:r>
              <a:rPr lang="en-GB" sz="1200" dirty="0"/>
              <a:t>This provides unprecedented visibility into how AI models are selecting, grounding and citing content in real-world search experiences.</a:t>
            </a:r>
            <a:endParaRPr lang="en-GB" sz="1200" dirty="0">
              <a:effectLst/>
            </a:endParaRPr>
          </a:p>
          <a:p>
            <a:pPr algn="just"/>
            <a:r>
              <a:rPr lang="en-GB" sz="1200" dirty="0"/>
              <a:t>The move is the clearest signal to date that search performance shifting away from rankings and towards securing the citations which influence AI responses.</a:t>
            </a:r>
          </a:p>
          <a:p>
            <a:pPr algn="just"/>
            <a:endParaRPr lang="en-GB" sz="1200" dirty="0"/>
          </a:p>
          <a:p>
            <a:pPr algn="just"/>
            <a:endParaRPr lang="en-GB" sz="1200" dirty="0"/>
          </a:p>
          <a:p>
            <a:pPr algn="just"/>
            <a:endParaRPr lang="en-GB" sz="1200" dirty="0"/>
          </a:p>
          <a:p>
            <a:pPr algn="just"/>
            <a:endParaRPr lang="en-GB" sz="1400" dirty="0">
              <a:solidFill>
                <a:srgbClr val="222222"/>
              </a:solidFill>
            </a:endParaRPr>
          </a:p>
          <a:p>
            <a:pPr algn="just"/>
            <a:endParaRPr lang="en-GB" sz="1400" dirty="0"/>
          </a:p>
        </p:txBody>
      </p:sp>
      <p:sp>
        <p:nvSpPr>
          <p:cNvPr id="3" name="Content Placeholder 9">
            <a:extLst>
              <a:ext uri="{FF2B5EF4-FFF2-40B4-BE49-F238E27FC236}">
                <a16:creationId xmlns:a16="http://schemas.microsoft.com/office/drawing/2014/main" id="{C9331D57-E428-D007-D20D-A1A7A6C5F0CB}"/>
              </a:ext>
            </a:extLst>
          </p:cNvPr>
          <p:cNvSpPr txBox="1">
            <a:spLocks/>
          </p:cNvSpPr>
          <p:nvPr/>
        </p:nvSpPr>
        <p:spPr>
          <a:xfrm>
            <a:off x="374405" y="2778671"/>
            <a:ext cx="6839886" cy="2826198"/>
          </a:xfrm>
          <a:prstGeom prst="rect">
            <a:avLst/>
          </a:prstGeom>
        </p:spPr>
        <p:txBody>
          <a:bodyPr vert="horz" lIns="0" tIns="0" rIns="0" bIns="0" rtlCol="0" anchor="t">
            <a:noAutofit/>
          </a:bodyPr>
          <a:lstStyle>
            <a:lvl1pPr marL="0" indent="0" algn="l" defTabSz="755934" rtl="0" eaLnBrk="1" latinLnBrk="0" hangingPunct="1">
              <a:lnSpc>
                <a:spcPct val="100000"/>
              </a:lnSpc>
              <a:spcBef>
                <a:spcPts val="827"/>
              </a:spcBef>
              <a:buFont typeface="Arial" panose="020B0604020202020204" pitchFamily="34" charset="0"/>
              <a:buNone/>
              <a:defRPr sz="1800" kern="1200" spc="-30" baseline="0">
                <a:solidFill>
                  <a:schemeClr val="tx1"/>
                </a:solidFill>
                <a:latin typeface="+mn-lt"/>
                <a:ea typeface="+mn-ea"/>
                <a:cs typeface="+mn-cs"/>
              </a:defRPr>
            </a:lvl1pPr>
            <a:lvl2pPr marL="377967" indent="0" algn="l" defTabSz="755934" rtl="0" eaLnBrk="1" latinLnBrk="0" hangingPunct="1">
              <a:lnSpc>
                <a:spcPct val="100000"/>
              </a:lnSpc>
              <a:spcBef>
                <a:spcPts val="413"/>
              </a:spcBef>
              <a:buFont typeface="Arial" panose="020B0604020202020204" pitchFamily="34" charset="0"/>
              <a:buNone/>
              <a:defRPr sz="1600" kern="1200" spc="-30" baseline="0">
                <a:solidFill>
                  <a:schemeClr val="tx1"/>
                </a:solidFill>
                <a:latin typeface="+mn-lt"/>
                <a:ea typeface="+mn-ea"/>
                <a:cs typeface="+mn-cs"/>
              </a:defRPr>
            </a:lvl2pPr>
            <a:lvl3pPr marL="755934" indent="0" algn="l" defTabSz="755934" rtl="0" eaLnBrk="1" latinLnBrk="0" hangingPunct="1">
              <a:lnSpc>
                <a:spcPct val="100000"/>
              </a:lnSpc>
              <a:spcBef>
                <a:spcPts val="413"/>
              </a:spcBef>
              <a:buFont typeface="Arial" panose="020B0604020202020204" pitchFamily="34" charset="0"/>
              <a:buNone/>
              <a:defRPr sz="1400" kern="1200" spc="-30" baseline="0">
                <a:solidFill>
                  <a:schemeClr val="tx1"/>
                </a:solidFill>
                <a:latin typeface="+mn-lt"/>
                <a:ea typeface="+mn-ea"/>
                <a:cs typeface="+mn-cs"/>
              </a:defRPr>
            </a:lvl3pPr>
            <a:lvl4pPr marL="1133901"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4pPr>
            <a:lvl5pPr marL="1511869"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nSpc>
                <a:spcPct val="110000"/>
              </a:lnSpc>
            </a:pPr>
            <a:r>
              <a:rPr lang="en-GB" sz="1400" b="1" dirty="0"/>
              <a:t>KEY TAKEAWAYS</a:t>
            </a:r>
          </a:p>
          <a:p>
            <a:pPr marL="342900" indent="-342900" algn="just">
              <a:buFont typeface="Arial" panose="020B0604020202020204" pitchFamily="34" charset="0"/>
              <a:buChar char="•"/>
            </a:pPr>
            <a:r>
              <a:rPr lang="en-GB" sz="1200" dirty="0"/>
              <a:t>We can now identify the specific Grounding Queries driving AI citations, and URLs used to inform responses at scale</a:t>
            </a:r>
          </a:p>
          <a:p>
            <a:pPr marL="342900" indent="-342900" algn="just">
              <a:buFont typeface="Arial" panose="020B0604020202020204" pitchFamily="34" charset="0"/>
              <a:buChar char="•"/>
            </a:pPr>
            <a:r>
              <a:rPr lang="en-GB" sz="1200" dirty="0"/>
              <a:t>AI visibility has become more measurable, comparable and optimisable</a:t>
            </a:r>
          </a:p>
          <a:p>
            <a:pPr marL="342900" indent="-342900" algn="just">
              <a:buFont typeface="Arial" panose="020B0604020202020204" pitchFamily="34" charset="0"/>
              <a:buChar char="•"/>
            </a:pPr>
            <a:r>
              <a:rPr lang="en-GB" sz="1200" dirty="0"/>
              <a:t>Significant variations exist in Grounding Queries and page performance versus traditional search with implications for optimisation</a:t>
            </a:r>
          </a:p>
          <a:p>
            <a:pPr marL="342900" indent="-342900" algn="just">
              <a:buFont typeface="Arial" panose="020B0604020202020204" pitchFamily="34" charset="0"/>
              <a:buChar char="•"/>
            </a:pPr>
            <a:r>
              <a:rPr lang="en-GB" sz="1200" dirty="0"/>
              <a:t>Grounding Queries data can be used to inform the on- and off-site content necessary to influence AI responses</a:t>
            </a:r>
          </a:p>
        </p:txBody>
      </p:sp>
      <p:sp>
        <p:nvSpPr>
          <p:cNvPr id="34" name="TextBox 33">
            <a:extLst>
              <a:ext uri="{FF2B5EF4-FFF2-40B4-BE49-F238E27FC236}">
                <a16:creationId xmlns:a16="http://schemas.microsoft.com/office/drawing/2014/main" id="{78354B1C-35D6-D17D-8050-22639A8E4E54}"/>
              </a:ext>
            </a:extLst>
          </p:cNvPr>
          <p:cNvSpPr txBox="1"/>
          <p:nvPr/>
        </p:nvSpPr>
        <p:spPr>
          <a:xfrm>
            <a:off x="358775" y="4810030"/>
            <a:ext cx="6702425" cy="307777"/>
          </a:xfrm>
          <a:prstGeom prst="rect">
            <a:avLst/>
          </a:prstGeom>
          <a:noFill/>
        </p:spPr>
        <p:txBody>
          <a:bodyPr wrap="square" lIns="91440" tIns="45720" rIns="91440" bIns="45720" anchor="t">
            <a:spAutoFit/>
          </a:bodyPr>
          <a:lstStyle/>
          <a:p>
            <a:r>
              <a:rPr lang="en-GB" sz="1400" b="1" dirty="0"/>
              <a:t>KEY STRATEGIC OPPORTUNITIES</a:t>
            </a:r>
            <a:endParaRPr lang="en-US" sz="1400" dirty="0"/>
          </a:p>
        </p:txBody>
      </p:sp>
      <p:sp>
        <p:nvSpPr>
          <p:cNvPr id="41" name="TextBox 40">
            <a:extLst>
              <a:ext uri="{FF2B5EF4-FFF2-40B4-BE49-F238E27FC236}">
                <a16:creationId xmlns:a16="http://schemas.microsoft.com/office/drawing/2014/main" id="{C4D739C1-98BE-0C12-0D4C-D9A69790A62B}"/>
              </a:ext>
            </a:extLst>
          </p:cNvPr>
          <p:cNvSpPr txBox="1"/>
          <p:nvPr/>
        </p:nvSpPr>
        <p:spPr>
          <a:xfrm>
            <a:off x="351218" y="5382882"/>
            <a:ext cx="2177480" cy="646331"/>
          </a:xfrm>
          <a:prstGeom prst="rect">
            <a:avLst/>
          </a:prstGeom>
          <a:noFill/>
        </p:spPr>
        <p:txBody>
          <a:bodyPr wrap="square" lIns="91440" tIns="45720" rIns="91440" bIns="45720" rtlCol="0" anchor="t">
            <a:spAutoFit/>
          </a:bodyPr>
          <a:lstStyle/>
          <a:p>
            <a:pPr algn="ctr"/>
            <a:r>
              <a:rPr lang="en-GB" sz="1200" b="1" dirty="0"/>
              <a:t>Understand how your brand is cited in AI responses over time</a:t>
            </a:r>
            <a:endParaRPr lang="it-IT" sz="1200" b="1" dirty="0"/>
          </a:p>
        </p:txBody>
      </p:sp>
      <p:sp>
        <p:nvSpPr>
          <p:cNvPr id="56" name="TextBox 55">
            <a:extLst>
              <a:ext uri="{FF2B5EF4-FFF2-40B4-BE49-F238E27FC236}">
                <a16:creationId xmlns:a16="http://schemas.microsoft.com/office/drawing/2014/main" id="{C4D739C1-98BE-0C12-0D4C-D9A69790A62B}"/>
              </a:ext>
            </a:extLst>
          </p:cNvPr>
          <p:cNvSpPr txBox="1"/>
          <p:nvPr/>
        </p:nvSpPr>
        <p:spPr>
          <a:xfrm>
            <a:off x="2453374" y="5401414"/>
            <a:ext cx="2444382" cy="646331"/>
          </a:xfrm>
          <a:prstGeom prst="rect">
            <a:avLst/>
          </a:prstGeom>
          <a:noFill/>
        </p:spPr>
        <p:txBody>
          <a:bodyPr wrap="square" lIns="91440" tIns="45720" rIns="91440" bIns="45720" rtlCol="0" anchor="t">
            <a:spAutoFit/>
          </a:bodyPr>
          <a:lstStyle/>
          <a:p>
            <a:pPr algn="ctr"/>
            <a:r>
              <a:rPr lang="en-GB" sz="1200" b="1" dirty="0"/>
              <a:t>Identify the content necessary to influence AI responses</a:t>
            </a:r>
            <a:endParaRPr lang="it-IT" sz="1200" b="1" dirty="0"/>
          </a:p>
        </p:txBody>
      </p:sp>
      <p:sp>
        <p:nvSpPr>
          <p:cNvPr id="8" name="Text Placeholder 7">
            <a:extLst>
              <a:ext uri="{FF2B5EF4-FFF2-40B4-BE49-F238E27FC236}">
                <a16:creationId xmlns:a16="http://schemas.microsoft.com/office/drawing/2014/main" id="{B17C4401-E0EE-C60F-602A-238C0A0983E0}"/>
              </a:ext>
            </a:extLst>
          </p:cNvPr>
          <p:cNvSpPr>
            <a:spLocks noGrp="1"/>
          </p:cNvSpPr>
          <p:nvPr>
            <p:ph type="body" sz="quarter" idx="13"/>
          </p:nvPr>
        </p:nvSpPr>
        <p:spPr/>
        <p:txBody>
          <a:bodyPr/>
          <a:lstStyle/>
          <a:p>
            <a:r>
              <a:rPr lang="en-GB" dirty="0"/>
              <a:t>x</a:t>
            </a:r>
          </a:p>
        </p:txBody>
      </p:sp>
      <p:pic>
        <p:nvPicPr>
          <p:cNvPr id="1026" name="Picture 2" descr="A black screen with a black border&#10;&#10;Description automatically generated">
            <a:extLst>
              <a:ext uri="{FF2B5EF4-FFF2-40B4-BE49-F238E27FC236}">
                <a16:creationId xmlns:a16="http://schemas.microsoft.com/office/drawing/2014/main" id="{BCD5E8B1-5123-BF1C-16DC-6FFF895993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964" y="6032133"/>
            <a:ext cx="7559675" cy="4252913"/>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E0B8D85B-5EBF-A73B-D4B0-7277907BA697}"/>
              </a:ext>
            </a:extLst>
          </p:cNvPr>
          <p:cNvSpPr txBox="1"/>
          <p:nvPr/>
        </p:nvSpPr>
        <p:spPr>
          <a:xfrm>
            <a:off x="4897756" y="5384203"/>
            <a:ext cx="2349910" cy="646331"/>
          </a:xfrm>
          <a:prstGeom prst="rect">
            <a:avLst/>
          </a:prstGeom>
          <a:noFill/>
        </p:spPr>
        <p:txBody>
          <a:bodyPr wrap="square" lIns="91440" tIns="45720" rIns="91440" bIns="45720" rtlCol="0" anchor="t">
            <a:spAutoFit/>
          </a:bodyPr>
          <a:lstStyle/>
          <a:p>
            <a:pPr algn="ctr"/>
            <a:r>
              <a:rPr lang="it-IT" sz="1200" b="1" dirty="0"/>
              <a:t>Prepare for Agentic Commerce throughout customer journeys</a:t>
            </a:r>
          </a:p>
        </p:txBody>
      </p:sp>
      <p:pic>
        <p:nvPicPr>
          <p:cNvPr id="12" name="Picture 2" descr="Add, basket, buy, buying, cart, check, checkout icon - Download on  Iconfinder">
            <a:extLst>
              <a:ext uri="{FF2B5EF4-FFF2-40B4-BE49-F238E27FC236}">
                <a16:creationId xmlns:a16="http://schemas.microsoft.com/office/drawing/2014/main" id="{59106B69-BDF9-8C27-9D8F-C0FCDB5E888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91880" y="5073192"/>
            <a:ext cx="331865" cy="33186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8BAB9891-FC99-D92E-7E2D-66D57C49669F}"/>
              </a:ext>
            </a:extLst>
          </p:cNvPr>
          <p:cNvPicPr>
            <a:picLocks noChangeAspect="1"/>
          </p:cNvPicPr>
          <p:nvPr/>
        </p:nvPicPr>
        <p:blipFill>
          <a:blip r:embed="rId6"/>
          <a:stretch>
            <a:fillRect/>
          </a:stretch>
        </p:blipFill>
        <p:spPr>
          <a:xfrm>
            <a:off x="1029021" y="6368787"/>
            <a:ext cx="5374800" cy="3185552"/>
          </a:xfrm>
          <a:prstGeom prst="rect">
            <a:avLst/>
          </a:prstGeom>
        </p:spPr>
      </p:pic>
      <p:pic>
        <p:nvPicPr>
          <p:cNvPr id="47" name="Graphic 46" descr="Document outline">
            <a:extLst>
              <a:ext uri="{FF2B5EF4-FFF2-40B4-BE49-F238E27FC236}">
                <a16:creationId xmlns:a16="http://schemas.microsoft.com/office/drawing/2014/main" id="{684C4982-870E-8202-23BE-43E6C899DA0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492781" y="5027340"/>
            <a:ext cx="409530" cy="409530"/>
          </a:xfrm>
          <a:prstGeom prst="rect">
            <a:avLst/>
          </a:prstGeom>
        </p:spPr>
      </p:pic>
      <p:pic>
        <p:nvPicPr>
          <p:cNvPr id="49" name="Graphic 48" descr="Speedometer Low outline">
            <a:extLst>
              <a:ext uri="{FF2B5EF4-FFF2-40B4-BE49-F238E27FC236}">
                <a16:creationId xmlns:a16="http://schemas.microsoft.com/office/drawing/2014/main" id="{E9D95C41-27AA-BEEF-D2C3-536473692A5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190636" y="5027340"/>
            <a:ext cx="457128" cy="457128"/>
          </a:xfrm>
          <a:prstGeom prst="rect">
            <a:avLst/>
          </a:prstGeom>
        </p:spPr>
      </p:pic>
    </p:spTree>
    <p:extLst>
      <p:ext uri="{BB962C8B-B14F-4D97-AF65-F5344CB8AC3E}">
        <p14:creationId xmlns:p14="http://schemas.microsoft.com/office/powerpoint/2010/main" val="2074173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84561-C90A-EC6B-088F-5D79DDF0921B}"/>
            </a:ext>
          </a:extLst>
        </p:cNvPr>
        <p:cNvGrpSpPr/>
        <p:nvPr/>
      </p:nvGrpSpPr>
      <p:grpSpPr>
        <a:xfrm>
          <a:off x="0" y="0"/>
          <a:ext cx="0" cy="0"/>
          <a:chOff x="0" y="0"/>
          <a:chExt cx="0" cy="0"/>
        </a:xfrm>
      </p:grpSpPr>
      <p:sp>
        <p:nvSpPr>
          <p:cNvPr id="19" name="Slide Number Placeholder 18">
            <a:extLst>
              <a:ext uri="{FF2B5EF4-FFF2-40B4-BE49-F238E27FC236}">
                <a16:creationId xmlns:a16="http://schemas.microsoft.com/office/drawing/2014/main" id="{AE86D305-07CB-A40A-2517-038CBFE73921}"/>
              </a:ext>
            </a:extLst>
          </p:cNvPr>
          <p:cNvSpPr>
            <a:spLocks noGrp="1"/>
          </p:cNvSpPr>
          <p:nvPr>
            <p:ph type="sldNum" sz="quarter" idx="12"/>
          </p:nvPr>
        </p:nvSpPr>
        <p:spPr/>
        <p:txBody>
          <a:bodyPr/>
          <a:lstStyle/>
          <a:p>
            <a:fld id="{119917C3-7345-42C5-97E2-7052C54C8337}" type="slidenum">
              <a:rPr lang="en-GB" smtClean="0"/>
              <a:t>3</a:t>
            </a:fld>
            <a:endParaRPr lang="en-GB"/>
          </a:p>
        </p:txBody>
      </p:sp>
      <p:sp>
        <p:nvSpPr>
          <p:cNvPr id="2" name="Title 1">
            <a:extLst>
              <a:ext uri="{FF2B5EF4-FFF2-40B4-BE49-F238E27FC236}">
                <a16:creationId xmlns:a16="http://schemas.microsoft.com/office/drawing/2014/main" id="{F3A868EB-A499-3116-90DE-0E561094472E}"/>
              </a:ext>
            </a:extLst>
          </p:cNvPr>
          <p:cNvSpPr>
            <a:spLocks noGrp="1"/>
          </p:cNvSpPr>
          <p:nvPr>
            <p:ph type="title"/>
          </p:nvPr>
        </p:nvSpPr>
        <p:spPr/>
        <p:txBody>
          <a:bodyPr>
            <a:normAutofit/>
          </a:bodyPr>
          <a:lstStyle/>
          <a:p>
            <a:r>
              <a:rPr lang="en-GB" sz="2400" dirty="0"/>
              <a:t>A valuable, actionable, source of AI Search insight</a:t>
            </a:r>
          </a:p>
        </p:txBody>
      </p:sp>
      <p:sp>
        <p:nvSpPr>
          <p:cNvPr id="6" name="TextBox 5">
            <a:extLst>
              <a:ext uri="{FF2B5EF4-FFF2-40B4-BE49-F238E27FC236}">
                <a16:creationId xmlns:a16="http://schemas.microsoft.com/office/drawing/2014/main" id="{B489829D-2707-D577-F649-4D80C3598D05}"/>
              </a:ext>
            </a:extLst>
          </p:cNvPr>
          <p:cNvSpPr txBox="1"/>
          <p:nvPr/>
        </p:nvSpPr>
        <p:spPr>
          <a:xfrm>
            <a:off x="285590" y="856073"/>
            <a:ext cx="6840536" cy="7125027"/>
          </a:xfrm>
          <a:prstGeom prst="rect">
            <a:avLst/>
          </a:prstGeom>
          <a:noFill/>
        </p:spPr>
        <p:txBody>
          <a:bodyPr wrap="square">
            <a:spAutoFit/>
          </a:bodyPr>
          <a:lstStyle/>
          <a:p>
            <a:pPr>
              <a:spcAft>
                <a:spcPts val="600"/>
              </a:spcAft>
            </a:pPr>
            <a:r>
              <a:rPr lang="en-GB" sz="1400" b="1" dirty="0">
                <a:solidFill>
                  <a:schemeClr val="tx1"/>
                </a:solidFill>
              </a:rPr>
              <a:t>What data is available?</a:t>
            </a:r>
            <a:endParaRPr lang="en-GB" sz="1200" dirty="0"/>
          </a:p>
          <a:p>
            <a:r>
              <a:rPr lang="en-GB" sz="1200" dirty="0"/>
              <a:t>Two datasets are available which provide insight into how owned URLs are cited within AI-generated responses.</a:t>
            </a:r>
          </a:p>
          <a:p>
            <a:endParaRPr lang="en-GB" sz="1200" dirty="0"/>
          </a:p>
          <a:p>
            <a:pPr marL="171450" indent="-171450">
              <a:buFont typeface="Arial" panose="020B0604020202020204" pitchFamily="34" charset="0"/>
              <a:buChar char="•"/>
            </a:pPr>
            <a:r>
              <a:rPr lang="en-GB" sz="1200" b="1" dirty="0"/>
              <a:t>Grounding Queries –</a:t>
            </a:r>
            <a:r>
              <a:rPr lang="en-GB" sz="1200" dirty="0"/>
              <a:t> the queries for which your brand website has received citations.</a:t>
            </a:r>
          </a:p>
          <a:p>
            <a:pPr marL="171450" indent="-171450">
              <a:buFont typeface="Arial" panose="020B0604020202020204" pitchFamily="34" charset="0"/>
              <a:buChar char="•"/>
            </a:pPr>
            <a:r>
              <a:rPr lang="en-GB" sz="1200" b="1" dirty="0"/>
              <a:t>Cited Pages </a:t>
            </a:r>
            <a:r>
              <a:rPr lang="en-GB" sz="1200" dirty="0"/>
              <a:t>-  the specific URLs referenced and the frequency with which they are cited.</a:t>
            </a:r>
          </a:p>
          <a:p>
            <a:endParaRPr lang="en-GB" sz="1200" dirty="0"/>
          </a:p>
          <a:p>
            <a:r>
              <a:rPr lang="en-GB" sz="1200" dirty="0"/>
              <a:t>Whilst the data only shows grounding queries for which your own website is cited, it provides insights into the types of queries and intents AI is seeking to answer, informing the areas brands should aim to influence across owned and third-party websites.</a:t>
            </a:r>
          </a:p>
          <a:p>
            <a:endParaRPr lang="en-GB" sz="1200" dirty="0"/>
          </a:p>
          <a:p>
            <a:r>
              <a:rPr lang="en-GB" sz="1200" dirty="0"/>
              <a:t>If you are already set up in Google Search Console it is possible to access the reports in </a:t>
            </a:r>
            <a:r>
              <a:rPr lang="en-GB" sz="1200" dirty="0">
                <a:hlinkClick r:id="rId3"/>
              </a:rPr>
              <a:t>Bing Webmaster Tools</a:t>
            </a:r>
            <a:r>
              <a:rPr lang="en-GB" sz="1200" dirty="0"/>
              <a:t> without undergoing an additional verification process.</a:t>
            </a:r>
          </a:p>
          <a:p>
            <a:endParaRPr lang="en-GB" sz="1200" dirty="0"/>
          </a:p>
          <a:p>
            <a:endParaRPr lang="en-GB" sz="1200" dirty="0"/>
          </a:p>
          <a:p>
            <a:r>
              <a:rPr lang="en-GB" sz="1400" b="1" dirty="0"/>
              <a:t>Publicis POV</a:t>
            </a:r>
          </a:p>
          <a:p>
            <a:r>
              <a:rPr lang="en-GB" sz="1200" dirty="0"/>
              <a:t>Whilst it has long been possible to observe grounded queries for your own interactions in AI Search, the Microsoft AI Performance report provides the first official source of comprehensive grounding data from a major AI platform.</a:t>
            </a:r>
          </a:p>
          <a:p>
            <a:endParaRPr lang="en-GB" sz="1200" dirty="0"/>
          </a:p>
          <a:p>
            <a:r>
              <a:rPr lang="en-GB" sz="1200" dirty="0"/>
              <a:t>The data provides a tangible view of AI search behaviour enabling brands to operationalise Generative Engine Optimisation by identifying where they influence AI responses and informing future activation opportunities.</a:t>
            </a:r>
          </a:p>
          <a:p>
            <a:endParaRPr lang="en-GB" sz="1200" dirty="0"/>
          </a:p>
          <a:p>
            <a:pPr algn="ctr"/>
            <a:r>
              <a:rPr lang="en-GB" sz="1400" b="1" dirty="0"/>
              <a:t>Grounding Queries </a:t>
            </a:r>
            <a:r>
              <a:rPr lang="en-GB" sz="1400" dirty="0"/>
              <a:t>represent validated AI demand.</a:t>
            </a:r>
            <a:br>
              <a:rPr lang="en-GB" sz="1400" dirty="0"/>
            </a:br>
            <a:r>
              <a:rPr lang="en-GB" sz="1400" b="1" dirty="0"/>
              <a:t>Citations</a:t>
            </a:r>
            <a:r>
              <a:rPr lang="en-GB" sz="1400" dirty="0"/>
              <a:t> represent brand influence.</a:t>
            </a:r>
          </a:p>
          <a:p>
            <a:endParaRPr lang="en-GB" sz="1200" dirty="0"/>
          </a:p>
          <a:p>
            <a:r>
              <a:rPr lang="en-GB" sz="1200" dirty="0"/>
              <a:t>Together these form a measurable framework for understanding how AI constructs answers, and how brands can influence responses.</a:t>
            </a:r>
          </a:p>
          <a:p>
            <a:endParaRPr lang="en-GB" sz="1200" dirty="0"/>
          </a:p>
          <a:p>
            <a:r>
              <a:rPr lang="en-GB" sz="1200" dirty="0"/>
              <a:t>With its focus on grounding queries and cited pages the report demonstrates that citations underpin a brand’s ability to influence a presence, perception and ultimately to monetise AI search.  Brands must actively interpret this data to understand where they are shaping AI responses, and where they are absent, to prioritise optimisation efforts and strengthen their influence.</a:t>
            </a:r>
          </a:p>
          <a:p>
            <a:endParaRPr lang="en-GB" sz="1200" dirty="0"/>
          </a:p>
          <a:p>
            <a:endParaRPr lang="en-GB" sz="1200" dirty="0"/>
          </a:p>
        </p:txBody>
      </p:sp>
      <p:sp>
        <p:nvSpPr>
          <p:cNvPr id="15" name="TextBox 14">
            <a:extLst>
              <a:ext uri="{FF2B5EF4-FFF2-40B4-BE49-F238E27FC236}">
                <a16:creationId xmlns:a16="http://schemas.microsoft.com/office/drawing/2014/main" id="{F6671C6D-4D6C-F9E6-0069-0D63255C09BC}"/>
              </a:ext>
            </a:extLst>
          </p:cNvPr>
          <p:cNvSpPr txBox="1"/>
          <p:nvPr/>
        </p:nvSpPr>
        <p:spPr>
          <a:xfrm>
            <a:off x="-5065295" y="14475748"/>
            <a:ext cx="6296526" cy="3693319"/>
          </a:xfrm>
          <a:prstGeom prst="rect">
            <a:avLst/>
          </a:prstGeom>
          <a:noFill/>
        </p:spPr>
        <p:txBody>
          <a:bodyPr wrap="square">
            <a:spAutoFit/>
          </a:bodyPr>
          <a:lstStyle/>
          <a:p>
            <a:pPr>
              <a:buNone/>
            </a:pPr>
            <a:r>
              <a:rPr lang="en-GB" b="1"/>
              <a:t>2. We Can Finally Measure AI Visibility</a:t>
            </a:r>
          </a:p>
          <a:p>
            <a:pPr>
              <a:buNone/>
            </a:pPr>
            <a:r>
              <a:rPr lang="en-GB"/>
              <a:t>Until now, AI visibility was largely inferred.</a:t>
            </a:r>
          </a:p>
          <a:p>
            <a:pPr>
              <a:buNone/>
            </a:pPr>
            <a:r>
              <a:rPr lang="en-GB"/>
              <a:t>With Bing’s report, we can:</a:t>
            </a:r>
          </a:p>
          <a:p>
            <a:pPr>
              <a:buFont typeface="Arial" panose="020B0604020202020204" pitchFamily="34" charset="0"/>
              <a:buChar char="•"/>
            </a:pPr>
            <a:r>
              <a:rPr lang="en-GB"/>
              <a:t>Identify which queries trigger AI answers</a:t>
            </a:r>
          </a:p>
          <a:p>
            <a:pPr>
              <a:buFont typeface="Arial" panose="020B0604020202020204" pitchFamily="34" charset="0"/>
              <a:buChar char="•"/>
            </a:pPr>
            <a:r>
              <a:rPr lang="en-GB"/>
              <a:t>See whether our content is being cited</a:t>
            </a:r>
          </a:p>
          <a:p>
            <a:pPr>
              <a:buFont typeface="Arial" panose="020B0604020202020204" pitchFamily="34" charset="0"/>
              <a:buChar char="•"/>
            </a:pPr>
            <a:r>
              <a:rPr lang="en-GB"/>
              <a:t>Compare citation frequency over time</a:t>
            </a:r>
          </a:p>
          <a:p>
            <a:pPr>
              <a:buFont typeface="Arial" panose="020B0604020202020204" pitchFamily="34" charset="0"/>
              <a:buChar char="•"/>
            </a:pPr>
            <a:r>
              <a:rPr lang="en-GB"/>
              <a:t>Spot competitors gaining AI visibility</a:t>
            </a:r>
          </a:p>
          <a:p>
            <a:pPr>
              <a:buNone/>
            </a:pPr>
            <a:r>
              <a:rPr lang="en-GB"/>
              <a:t>This creates a new KPI layer:</a:t>
            </a:r>
          </a:p>
          <a:p>
            <a:pPr>
              <a:buFont typeface="Arial" panose="020B0604020202020204" pitchFamily="34" charset="0"/>
              <a:buChar char="•"/>
            </a:pPr>
            <a:r>
              <a:rPr lang="en-GB" b="1"/>
              <a:t>AI Citation Share</a:t>
            </a:r>
            <a:endParaRPr lang="en-GB"/>
          </a:p>
          <a:p>
            <a:pPr>
              <a:buFont typeface="Arial" panose="020B0604020202020204" pitchFamily="34" charset="0"/>
              <a:buChar char="•"/>
            </a:pPr>
            <a:r>
              <a:rPr lang="en-GB" b="1"/>
              <a:t>Grounding Query Coverage</a:t>
            </a:r>
            <a:endParaRPr lang="en-GB"/>
          </a:p>
          <a:p>
            <a:pPr>
              <a:buFont typeface="Arial" panose="020B0604020202020204" pitchFamily="34" charset="0"/>
              <a:buChar char="•"/>
            </a:pPr>
            <a:r>
              <a:rPr lang="en-GB" b="1"/>
              <a:t>AI Impression-to-Citation Rate</a:t>
            </a:r>
            <a:endParaRPr lang="en-GB"/>
          </a:p>
          <a:p>
            <a:pPr>
              <a:buNone/>
            </a:pPr>
            <a:r>
              <a:rPr lang="en-GB"/>
              <a:t>In short: AI performance becomes measurable and optimisable.</a:t>
            </a:r>
            <a:endParaRPr lang="en-GB" dirty="0"/>
          </a:p>
        </p:txBody>
      </p:sp>
      <p:sp>
        <p:nvSpPr>
          <p:cNvPr id="25" name="TextBox 24">
            <a:extLst>
              <a:ext uri="{FF2B5EF4-FFF2-40B4-BE49-F238E27FC236}">
                <a16:creationId xmlns:a16="http://schemas.microsoft.com/office/drawing/2014/main" id="{A9516567-90E7-99DC-0A85-F0CE5F6A27ED}"/>
              </a:ext>
            </a:extLst>
          </p:cNvPr>
          <p:cNvSpPr txBox="1"/>
          <p:nvPr/>
        </p:nvSpPr>
        <p:spPr>
          <a:xfrm>
            <a:off x="10832432" y="15120331"/>
            <a:ext cx="11895220" cy="3693319"/>
          </a:xfrm>
          <a:prstGeom prst="rect">
            <a:avLst/>
          </a:prstGeom>
          <a:noFill/>
        </p:spPr>
        <p:txBody>
          <a:bodyPr wrap="square">
            <a:spAutoFit/>
          </a:bodyPr>
          <a:lstStyle/>
          <a:p>
            <a:pPr>
              <a:buNone/>
            </a:pPr>
            <a:r>
              <a:rPr lang="en-GB" b="1" dirty="0"/>
              <a:t>What This Means for Our Clients</a:t>
            </a:r>
          </a:p>
          <a:p>
            <a:pPr>
              <a:buNone/>
            </a:pPr>
            <a:r>
              <a:rPr lang="en-GB" dirty="0"/>
              <a:t>We are treating AI citation visibility as a core performance channel alongside organic rankings.</a:t>
            </a:r>
          </a:p>
          <a:p>
            <a:pPr>
              <a:buNone/>
            </a:pPr>
            <a:r>
              <a:rPr lang="en-GB" dirty="0"/>
              <a:t>Our strategy now includes:</a:t>
            </a:r>
          </a:p>
          <a:p>
            <a:pPr>
              <a:buFont typeface="Arial" panose="020B0604020202020204" pitchFamily="34" charset="0"/>
              <a:buChar char="•"/>
            </a:pPr>
            <a:r>
              <a:rPr lang="en-GB" dirty="0"/>
              <a:t>Monitoring AI grounding queries</a:t>
            </a:r>
          </a:p>
          <a:p>
            <a:pPr>
              <a:buFont typeface="Arial" panose="020B0604020202020204" pitchFamily="34" charset="0"/>
              <a:buChar char="•"/>
            </a:pPr>
            <a:r>
              <a:rPr lang="en-GB" dirty="0"/>
              <a:t>Optimising content for citation eligibility</a:t>
            </a:r>
          </a:p>
          <a:p>
            <a:pPr>
              <a:buFont typeface="Arial" panose="020B0604020202020204" pitchFamily="34" charset="0"/>
              <a:buChar char="•"/>
            </a:pPr>
            <a:r>
              <a:rPr lang="en-GB" dirty="0"/>
              <a:t>Strengthening entity relationships</a:t>
            </a:r>
          </a:p>
          <a:p>
            <a:pPr>
              <a:buFont typeface="Arial" panose="020B0604020202020204" pitchFamily="34" charset="0"/>
              <a:buChar char="•"/>
            </a:pPr>
            <a:r>
              <a:rPr lang="en-GB" dirty="0"/>
              <a:t>Building “AI-referenceable” assets</a:t>
            </a:r>
          </a:p>
          <a:p>
            <a:pPr>
              <a:buFont typeface="Arial" panose="020B0604020202020204" pitchFamily="34" charset="0"/>
              <a:buChar char="•"/>
            </a:pPr>
            <a:r>
              <a:rPr lang="en-GB" dirty="0"/>
              <a:t>Tracking competitor citation patterns</a:t>
            </a:r>
          </a:p>
          <a:p>
            <a:pPr>
              <a:buNone/>
            </a:pPr>
            <a:r>
              <a:rPr lang="en-GB" dirty="0"/>
              <a:t>The brands that win will be those that:</a:t>
            </a:r>
          </a:p>
          <a:p>
            <a:pPr>
              <a:buFont typeface="Arial" panose="020B0604020202020204" pitchFamily="34" charset="0"/>
              <a:buChar char="•"/>
            </a:pPr>
            <a:r>
              <a:rPr lang="en-GB" dirty="0"/>
              <a:t>Are structurally easy to understand</a:t>
            </a:r>
          </a:p>
          <a:p>
            <a:pPr>
              <a:buFont typeface="Arial" panose="020B0604020202020204" pitchFamily="34" charset="0"/>
              <a:buChar char="•"/>
            </a:pPr>
            <a:r>
              <a:rPr lang="en-GB" dirty="0"/>
              <a:t>Demonstrate real expertise</a:t>
            </a:r>
          </a:p>
          <a:p>
            <a:pPr>
              <a:buFont typeface="Arial" panose="020B0604020202020204" pitchFamily="34" charset="0"/>
              <a:buChar char="•"/>
            </a:pPr>
            <a:r>
              <a:rPr lang="en-GB" dirty="0"/>
              <a:t>Provide quotable, fact-rich content</a:t>
            </a:r>
          </a:p>
          <a:p>
            <a:pPr>
              <a:buFont typeface="Arial" panose="020B0604020202020204" pitchFamily="34" charset="0"/>
              <a:buChar char="•"/>
            </a:pPr>
            <a:r>
              <a:rPr lang="en-GB" dirty="0"/>
              <a:t>Build authority beyond their own website</a:t>
            </a:r>
          </a:p>
        </p:txBody>
      </p:sp>
      <p:sp>
        <p:nvSpPr>
          <p:cNvPr id="27" name="Content Placeholder 14">
            <a:extLst>
              <a:ext uri="{FF2B5EF4-FFF2-40B4-BE49-F238E27FC236}">
                <a16:creationId xmlns:a16="http://schemas.microsoft.com/office/drawing/2014/main" id="{1E5C7FB7-668C-9EB2-A020-277BF1B33406}"/>
              </a:ext>
            </a:extLst>
          </p:cNvPr>
          <p:cNvSpPr txBox="1">
            <a:spLocks/>
          </p:cNvSpPr>
          <p:nvPr/>
        </p:nvSpPr>
        <p:spPr>
          <a:xfrm>
            <a:off x="425290" y="7683499"/>
            <a:ext cx="6686710" cy="2376905"/>
          </a:xfrm>
          <a:prstGeom prst="roundRect">
            <a:avLst>
              <a:gd name="adj" fmla="val 3920"/>
            </a:avLst>
          </a:prstGeom>
          <a:solidFill>
            <a:schemeClr val="accent3">
              <a:lumMod val="20000"/>
              <a:lumOff val="80000"/>
            </a:schemeClr>
          </a:solidFill>
          <a:ln w="12700">
            <a:solidFill>
              <a:schemeClr val="tx1"/>
            </a:solidFill>
          </a:ln>
        </p:spPr>
        <p:txBody>
          <a:bodyPr vert="horz" lIns="69274" tIns="69274" rIns="46183" bIns="115457" rtlCol="0">
            <a:normAutofit/>
          </a:bodyPr>
          <a:lstStyle>
            <a:lvl1pPr marL="0" indent="0" algn="l" defTabSz="755934" rtl="0" eaLnBrk="1" latinLnBrk="0" hangingPunct="1">
              <a:lnSpc>
                <a:spcPct val="100000"/>
              </a:lnSpc>
              <a:spcBef>
                <a:spcPts val="827"/>
              </a:spcBef>
              <a:buFont typeface="Arial" panose="020B0604020202020204" pitchFamily="34" charset="0"/>
              <a:buNone/>
              <a:defRPr sz="1800" kern="1200" spc="-30" baseline="0">
                <a:solidFill>
                  <a:schemeClr val="tx1"/>
                </a:solidFill>
                <a:latin typeface="+mn-lt"/>
                <a:ea typeface="+mn-ea"/>
                <a:cs typeface="+mn-cs"/>
              </a:defRPr>
            </a:lvl1pPr>
            <a:lvl2pPr marL="377967" indent="0" algn="l" defTabSz="755934" rtl="0" eaLnBrk="1" latinLnBrk="0" hangingPunct="1">
              <a:lnSpc>
                <a:spcPct val="100000"/>
              </a:lnSpc>
              <a:spcBef>
                <a:spcPts val="413"/>
              </a:spcBef>
              <a:buFont typeface="Arial" panose="020B0604020202020204" pitchFamily="34" charset="0"/>
              <a:buNone/>
              <a:defRPr sz="1600" kern="1200" spc="-30" baseline="0">
                <a:solidFill>
                  <a:schemeClr val="tx1"/>
                </a:solidFill>
                <a:latin typeface="+mn-lt"/>
                <a:ea typeface="+mn-ea"/>
                <a:cs typeface="+mn-cs"/>
              </a:defRPr>
            </a:lvl2pPr>
            <a:lvl3pPr marL="755934" indent="0" algn="l" defTabSz="755934" rtl="0" eaLnBrk="1" latinLnBrk="0" hangingPunct="1">
              <a:lnSpc>
                <a:spcPct val="100000"/>
              </a:lnSpc>
              <a:spcBef>
                <a:spcPts val="413"/>
              </a:spcBef>
              <a:buFont typeface="Arial" panose="020B0604020202020204" pitchFamily="34" charset="0"/>
              <a:buNone/>
              <a:defRPr sz="1400" kern="1200" spc="-30" baseline="0">
                <a:solidFill>
                  <a:schemeClr val="tx1"/>
                </a:solidFill>
                <a:latin typeface="+mn-lt"/>
                <a:ea typeface="+mn-ea"/>
                <a:cs typeface="+mn-cs"/>
              </a:defRPr>
            </a:lvl3pPr>
            <a:lvl4pPr marL="1133901"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4pPr>
            <a:lvl5pPr marL="1511869"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defTabSz="484856">
              <a:spcBef>
                <a:spcPts val="530"/>
              </a:spcBef>
              <a:defRPr/>
            </a:pPr>
            <a:r>
              <a:rPr lang="it-IT" sz="1400" b="1" spc="-19" dirty="0">
                <a:solidFill>
                  <a:srgbClr val="222222"/>
                </a:solidFill>
                <a:latin typeface="DM Sans"/>
              </a:rPr>
              <a:t>What’s next: Navigating AI Search developments with Publicis</a:t>
            </a:r>
            <a:endParaRPr lang="en-GB" sz="1400" b="1" spc="-19" dirty="0">
              <a:solidFill>
                <a:srgbClr val="222222"/>
              </a:solidFill>
              <a:latin typeface="DM Sans"/>
            </a:endParaRPr>
          </a:p>
        </p:txBody>
      </p:sp>
      <p:sp>
        <p:nvSpPr>
          <p:cNvPr id="29" name="TextBox 28">
            <a:extLst>
              <a:ext uri="{FF2B5EF4-FFF2-40B4-BE49-F238E27FC236}">
                <a16:creationId xmlns:a16="http://schemas.microsoft.com/office/drawing/2014/main" id="{68163790-BEBA-E9B4-4F99-156CAAF5AF0E}"/>
              </a:ext>
            </a:extLst>
          </p:cNvPr>
          <p:cNvSpPr txBox="1"/>
          <p:nvPr/>
        </p:nvSpPr>
        <p:spPr>
          <a:xfrm>
            <a:off x="529540" y="8072160"/>
            <a:ext cx="6534835" cy="1970004"/>
          </a:xfrm>
          <a:prstGeom prst="rect">
            <a:avLst/>
          </a:prstGeom>
          <a:noFill/>
        </p:spPr>
        <p:txBody>
          <a:bodyPr wrap="square" lIns="58652" tIns="29326" rIns="58652" bIns="29326" rtlCol="0" anchor="t">
            <a:spAutoFit/>
          </a:bodyPr>
          <a:lstStyle/>
          <a:p>
            <a:pPr defTabSz="293248">
              <a:spcAft>
                <a:spcPts val="513"/>
              </a:spcAft>
              <a:defRPr/>
            </a:pPr>
            <a:r>
              <a:rPr lang="en-GB" sz="1200" b="1" dirty="0">
                <a:solidFill>
                  <a:srgbClr val="222222"/>
                </a:solidFill>
                <a:latin typeface="DM Sans"/>
              </a:rPr>
              <a:t>Develop an activation plan for Generative Engine Optimisation</a:t>
            </a:r>
          </a:p>
          <a:p>
            <a:r>
              <a:rPr lang="en-GB" sz="1200" dirty="0"/>
              <a:t>Engage with your Search Lead to:</a:t>
            </a:r>
          </a:p>
          <a:p>
            <a:pPr marL="171450" indent="-171450">
              <a:buFont typeface="Arial" panose="020B0604020202020204" pitchFamily="34" charset="0"/>
              <a:buChar char="•"/>
            </a:pPr>
            <a:r>
              <a:rPr lang="en-GB" sz="1200" dirty="0"/>
              <a:t>Assess your website’s readiness for AI-driven discovery and commerce</a:t>
            </a:r>
          </a:p>
          <a:p>
            <a:pPr marL="171450" indent="-171450">
              <a:buFont typeface="Arial" panose="020B0604020202020204" pitchFamily="34" charset="0"/>
              <a:buChar char="•"/>
            </a:pPr>
            <a:r>
              <a:rPr lang="en-GB" sz="1200" dirty="0"/>
              <a:t>Identify priority grounding queries and citation gaps</a:t>
            </a:r>
          </a:p>
          <a:p>
            <a:pPr marL="171450" indent="-171450">
              <a:buFont typeface="Arial" panose="020B0604020202020204" pitchFamily="34" charset="0"/>
              <a:buChar char="•"/>
            </a:pPr>
            <a:r>
              <a:rPr lang="en-GB" sz="1200" dirty="0"/>
              <a:t>Align search, content and broader digital strategies around AI visibility</a:t>
            </a:r>
          </a:p>
          <a:p>
            <a:pPr marL="171450" indent="-171450">
              <a:buFont typeface="Arial" panose="020B0604020202020204" pitchFamily="34" charset="0"/>
              <a:buChar char="•"/>
            </a:pPr>
            <a:r>
              <a:rPr lang="en-GB" sz="1200" dirty="0"/>
              <a:t>Develop and strengthen key content assets to improve citation presence</a:t>
            </a:r>
          </a:p>
          <a:p>
            <a:pPr marL="171450" indent="-171450">
              <a:buFont typeface="Arial" panose="020B0604020202020204" pitchFamily="34" charset="0"/>
              <a:buChar char="•"/>
            </a:pPr>
            <a:endParaRPr lang="en-GB" sz="1200" dirty="0"/>
          </a:p>
          <a:p>
            <a:r>
              <a:rPr lang="en-GB" sz="1200" dirty="0"/>
              <a:t>As AI search becomes embedded across discovery experiences brands that proactively measure, optimise and integrate AI visibility into a Connected Search strategy will secure a competitive advantage.</a:t>
            </a:r>
          </a:p>
        </p:txBody>
      </p:sp>
    </p:spTree>
    <p:extLst>
      <p:ext uri="{BB962C8B-B14F-4D97-AF65-F5344CB8AC3E}">
        <p14:creationId xmlns:p14="http://schemas.microsoft.com/office/powerpoint/2010/main" val="1943732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DB699-D02A-4CB2-359B-986B392DD110}"/>
            </a:ext>
          </a:extLst>
        </p:cNvPr>
        <p:cNvGrpSpPr/>
        <p:nvPr/>
      </p:nvGrpSpPr>
      <p:grpSpPr>
        <a:xfrm>
          <a:off x="0" y="0"/>
          <a:ext cx="0" cy="0"/>
          <a:chOff x="0" y="0"/>
          <a:chExt cx="0" cy="0"/>
        </a:xfrm>
      </p:grpSpPr>
      <p:sp>
        <p:nvSpPr>
          <p:cNvPr id="1031" name="Rectangle 1030">
            <a:extLst>
              <a:ext uri="{FF2B5EF4-FFF2-40B4-BE49-F238E27FC236}">
                <a16:creationId xmlns:a16="http://schemas.microsoft.com/office/drawing/2014/main" id="{9D8E3706-54A8-8816-DA3A-7DB88616A961}"/>
              </a:ext>
            </a:extLst>
          </p:cNvPr>
          <p:cNvSpPr/>
          <p:nvPr/>
        </p:nvSpPr>
        <p:spPr>
          <a:xfrm>
            <a:off x="212521" y="9067991"/>
            <a:ext cx="7200900" cy="118291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9" name="Rectangle 1028">
            <a:extLst>
              <a:ext uri="{FF2B5EF4-FFF2-40B4-BE49-F238E27FC236}">
                <a16:creationId xmlns:a16="http://schemas.microsoft.com/office/drawing/2014/main" id="{83AB7786-EB1A-E3C0-6F0F-6E2634B98191}"/>
              </a:ext>
            </a:extLst>
          </p:cNvPr>
          <p:cNvSpPr/>
          <p:nvPr/>
        </p:nvSpPr>
        <p:spPr>
          <a:xfrm>
            <a:off x="212521" y="6839303"/>
            <a:ext cx="7200900" cy="118482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7" name="Rectangle 1026">
            <a:extLst>
              <a:ext uri="{FF2B5EF4-FFF2-40B4-BE49-F238E27FC236}">
                <a16:creationId xmlns:a16="http://schemas.microsoft.com/office/drawing/2014/main" id="{B419E788-735E-BD2A-014C-5B932BF7A6A3}"/>
              </a:ext>
            </a:extLst>
          </p:cNvPr>
          <p:cNvSpPr/>
          <p:nvPr/>
        </p:nvSpPr>
        <p:spPr>
          <a:xfrm>
            <a:off x="212521" y="4249905"/>
            <a:ext cx="7200900" cy="108823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itle 13">
            <a:extLst>
              <a:ext uri="{FF2B5EF4-FFF2-40B4-BE49-F238E27FC236}">
                <a16:creationId xmlns:a16="http://schemas.microsoft.com/office/drawing/2014/main" id="{3C52D11A-374A-6CAD-9B93-9BD883C62212}"/>
              </a:ext>
            </a:extLst>
          </p:cNvPr>
          <p:cNvSpPr>
            <a:spLocks noGrp="1"/>
          </p:cNvSpPr>
          <p:nvPr>
            <p:ph type="title"/>
          </p:nvPr>
        </p:nvSpPr>
        <p:spPr>
          <a:xfrm>
            <a:off x="285591" y="247667"/>
            <a:ext cx="7200900" cy="324605"/>
          </a:xfrm>
        </p:spPr>
        <p:txBody>
          <a:bodyPr>
            <a:normAutofit fontScale="90000"/>
          </a:bodyPr>
          <a:lstStyle/>
          <a:p>
            <a:r>
              <a:rPr lang="en-GB" dirty="0"/>
              <a:t>Grounding enables brands to influence AI Search</a:t>
            </a:r>
          </a:p>
        </p:txBody>
      </p:sp>
      <p:sp>
        <p:nvSpPr>
          <p:cNvPr id="19" name="Slide Number Placeholder 18">
            <a:extLst>
              <a:ext uri="{FF2B5EF4-FFF2-40B4-BE49-F238E27FC236}">
                <a16:creationId xmlns:a16="http://schemas.microsoft.com/office/drawing/2014/main" id="{A68EA2D8-9B33-45F2-F939-88552180C315}"/>
              </a:ext>
            </a:extLst>
          </p:cNvPr>
          <p:cNvSpPr>
            <a:spLocks noGrp="1"/>
          </p:cNvSpPr>
          <p:nvPr>
            <p:ph type="sldNum" sz="quarter" idx="12"/>
          </p:nvPr>
        </p:nvSpPr>
        <p:spPr/>
        <p:txBody>
          <a:bodyPr/>
          <a:lstStyle/>
          <a:p>
            <a:fld id="{119917C3-7345-42C5-97E2-7052C54C8337}" type="slidenum">
              <a:rPr lang="en-GB" smtClean="0"/>
              <a:t>4</a:t>
            </a:fld>
            <a:endParaRPr lang="en-GB"/>
          </a:p>
        </p:txBody>
      </p:sp>
      <p:sp>
        <p:nvSpPr>
          <p:cNvPr id="13" name="TextBox 12">
            <a:extLst>
              <a:ext uri="{FF2B5EF4-FFF2-40B4-BE49-F238E27FC236}">
                <a16:creationId xmlns:a16="http://schemas.microsoft.com/office/drawing/2014/main" id="{E0BC2169-4964-08F1-AADA-8A39FD743C7E}"/>
              </a:ext>
            </a:extLst>
          </p:cNvPr>
          <p:cNvSpPr txBox="1"/>
          <p:nvPr/>
        </p:nvSpPr>
        <p:spPr>
          <a:xfrm>
            <a:off x="285590" y="779873"/>
            <a:ext cx="6724810" cy="3108543"/>
          </a:xfrm>
          <a:prstGeom prst="rect">
            <a:avLst/>
          </a:prstGeom>
          <a:noFill/>
        </p:spPr>
        <p:txBody>
          <a:bodyPr wrap="square">
            <a:spAutoFit/>
          </a:bodyPr>
          <a:lstStyle/>
          <a:p>
            <a:pPr>
              <a:spcAft>
                <a:spcPts val="600"/>
              </a:spcAft>
            </a:pPr>
            <a:r>
              <a:rPr lang="en-GB" sz="1400" b="1" dirty="0">
                <a:solidFill>
                  <a:schemeClr val="tx1"/>
                </a:solidFill>
              </a:rPr>
              <a:t>The role of Grounding in AI Search</a:t>
            </a:r>
            <a:endParaRPr lang="en-GB" sz="1200" dirty="0"/>
          </a:p>
          <a:p>
            <a:pPr>
              <a:spcAft>
                <a:spcPts val="600"/>
              </a:spcAft>
            </a:pPr>
            <a:r>
              <a:rPr lang="en-GB" sz="1200" dirty="0"/>
              <a:t>When generating a response to a user prompt AI platforms frequently u</a:t>
            </a:r>
            <a:r>
              <a:rPr lang="en-GB" sz="1200" dirty="0">
                <a:solidFill>
                  <a:schemeClr val="tx1"/>
                </a:solidFill>
              </a:rPr>
              <a:t>ndertake a process known as </a:t>
            </a:r>
            <a:r>
              <a:rPr lang="en-GB" sz="1200" b="1" dirty="0">
                <a:solidFill>
                  <a:schemeClr val="tx1"/>
                </a:solidFill>
              </a:rPr>
              <a:t>grounding</a:t>
            </a:r>
            <a:r>
              <a:rPr lang="en-GB" sz="1200" dirty="0"/>
              <a:t>. This is the step where the model retrieves and anchors its answer in real-world verifiable sources, often webpages accessed through a live web search.</a:t>
            </a:r>
          </a:p>
          <a:p>
            <a:pPr>
              <a:spcAft>
                <a:spcPts val="600"/>
              </a:spcAft>
            </a:pPr>
            <a:r>
              <a:rPr lang="en-GB" sz="1200" dirty="0"/>
              <a:t>Grounding significantly reduces hallucinations and increases the factual accuracy of responses as well as ensuring answers reflect the latest published information.</a:t>
            </a:r>
          </a:p>
          <a:p>
            <a:pPr>
              <a:spcAft>
                <a:spcPts val="600"/>
              </a:spcAft>
            </a:pPr>
            <a:r>
              <a:rPr lang="en-GB" sz="1200" dirty="0"/>
              <a:t>From a Generative Engine Optimisation (GEO) perspective this is critical.  If your content is selected during the grounding phase, it directly shapes the AI’s final response.  This influences the brands that are surfaced and how they are perceived and presented to consumers.  If your brand is absent from grounding sources you risk losing control of narrative or even becoming invisible in AI search experiences.</a:t>
            </a:r>
          </a:p>
          <a:p>
            <a:pPr>
              <a:spcAft>
                <a:spcPts val="600"/>
              </a:spcAft>
            </a:pPr>
            <a:r>
              <a:rPr lang="en-GB" sz="1200" dirty="0"/>
              <a:t>Grounding therefore represents the new battleground for visibility. Citations are the measurable output of this process and provide a clear signals of which sources the models trust and prioritise when constructing answers.   </a:t>
            </a:r>
          </a:p>
        </p:txBody>
      </p:sp>
      <p:sp>
        <p:nvSpPr>
          <p:cNvPr id="30" name="TextBox 29">
            <a:extLst>
              <a:ext uri="{FF2B5EF4-FFF2-40B4-BE49-F238E27FC236}">
                <a16:creationId xmlns:a16="http://schemas.microsoft.com/office/drawing/2014/main" id="{73A5FBB8-7D29-1A71-F189-A71230D5A038}"/>
              </a:ext>
            </a:extLst>
          </p:cNvPr>
          <p:cNvSpPr txBox="1"/>
          <p:nvPr/>
        </p:nvSpPr>
        <p:spPr>
          <a:xfrm>
            <a:off x="285590" y="3942128"/>
            <a:ext cx="5289550" cy="307777"/>
          </a:xfrm>
          <a:prstGeom prst="rect">
            <a:avLst/>
          </a:prstGeom>
          <a:noFill/>
        </p:spPr>
        <p:txBody>
          <a:bodyPr wrap="square">
            <a:spAutoFit/>
          </a:bodyPr>
          <a:lstStyle/>
          <a:p>
            <a:pPr>
              <a:spcAft>
                <a:spcPts val="600"/>
              </a:spcAft>
            </a:pPr>
            <a:r>
              <a:rPr lang="en-GB" sz="1400" b="1" dirty="0">
                <a:solidFill>
                  <a:schemeClr val="tx1"/>
                </a:solidFill>
              </a:rPr>
              <a:t>How the Grounding process works</a:t>
            </a:r>
          </a:p>
        </p:txBody>
      </p:sp>
      <p:grpSp>
        <p:nvGrpSpPr>
          <p:cNvPr id="36" name="Group 35">
            <a:extLst>
              <a:ext uri="{FF2B5EF4-FFF2-40B4-BE49-F238E27FC236}">
                <a16:creationId xmlns:a16="http://schemas.microsoft.com/office/drawing/2014/main" id="{F8DA479B-DDA5-097C-CFFB-CC9462F9447C}"/>
              </a:ext>
            </a:extLst>
          </p:cNvPr>
          <p:cNvGrpSpPr/>
          <p:nvPr/>
        </p:nvGrpSpPr>
        <p:grpSpPr>
          <a:xfrm>
            <a:off x="1108272" y="4465179"/>
            <a:ext cx="2800510" cy="728467"/>
            <a:chOff x="285590" y="4443757"/>
            <a:chExt cx="2800510" cy="728467"/>
          </a:xfrm>
        </p:grpSpPr>
        <p:sp>
          <p:nvSpPr>
            <p:cNvPr id="32" name="Rectangle: Rounded Corners 31">
              <a:extLst>
                <a:ext uri="{FF2B5EF4-FFF2-40B4-BE49-F238E27FC236}">
                  <a16:creationId xmlns:a16="http://schemas.microsoft.com/office/drawing/2014/main" id="{25BBEBE4-36AA-47E4-0648-A70C202A2944}"/>
                </a:ext>
              </a:extLst>
            </p:cNvPr>
            <p:cNvSpPr/>
            <p:nvPr/>
          </p:nvSpPr>
          <p:spPr>
            <a:xfrm>
              <a:off x="285590" y="4443757"/>
              <a:ext cx="2796926" cy="728467"/>
            </a:xfrm>
            <a:prstGeom prst="roundRect">
              <a:avLst>
                <a:gd name="adj" fmla="val 13232"/>
              </a:avLst>
            </a:prstGeom>
            <a:solidFill>
              <a:schemeClr val="bg1"/>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DM Sans"/>
                <a:ea typeface="+mn-ea"/>
                <a:cs typeface="+mn-cs"/>
              </a:endParaRPr>
            </a:p>
          </p:txBody>
        </p:sp>
        <p:pic>
          <p:nvPicPr>
            <p:cNvPr id="33" name="Picture 32">
              <a:extLst>
                <a:ext uri="{FF2B5EF4-FFF2-40B4-BE49-F238E27FC236}">
                  <a16:creationId xmlns:a16="http://schemas.microsoft.com/office/drawing/2014/main" id="{E16F177F-0BB2-B081-4B5C-A69403C2B45D}"/>
                </a:ext>
              </a:extLst>
            </p:cNvPr>
            <p:cNvPicPr>
              <a:picLocks noChangeAspect="1"/>
            </p:cNvPicPr>
            <p:nvPr/>
          </p:nvPicPr>
          <p:blipFill>
            <a:blip r:embed="rId3"/>
            <a:stretch>
              <a:fillRect/>
            </a:stretch>
          </p:blipFill>
          <p:spPr>
            <a:xfrm>
              <a:off x="2541948" y="4886062"/>
              <a:ext cx="464368" cy="247663"/>
            </a:xfrm>
            <a:prstGeom prst="rect">
              <a:avLst/>
            </a:prstGeom>
          </p:spPr>
        </p:pic>
        <p:pic>
          <p:nvPicPr>
            <p:cNvPr id="34" name="Picture 33">
              <a:extLst>
                <a:ext uri="{FF2B5EF4-FFF2-40B4-BE49-F238E27FC236}">
                  <a16:creationId xmlns:a16="http://schemas.microsoft.com/office/drawing/2014/main" id="{D642173F-D4EA-446D-EA6F-D4664569662B}"/>
                </a:ext>
              </a:extLst>
            </p:cNvPr>
            <p:cNvPicPr>
              <a:picLocks noChangeAspect="1"/>
            </p:cNvPicPr>
            <p:nvPr/>
          </p:nvPicPr>
          <p:blipFill>
            <a:blip r:embed="rId4"/>
            <a:stretch>
              <a:fillRect/>
            </a:stretch>
          </p:blipFill>
          <p:spPr>
            <a:xfrm>
              <a:off x="390967" y="4945143"/>
              <a:ext cx="170769" cy="180000"/>
            </a:xfrm>
            <a:prstGeom prst="rect">
              <a:avLst/>
            </a:prstGeom>
          </p:spPr>
        </p:pic>
        <p:sp>
          <p:nvSpPr>
            <p:cNvPr id="31" name="TextBox 30">
              <a:extLst>
                <a:ext uri="{FF2B5EF4-FFF2-40B4-BE49-F238E27FC236}">
                  <a16:creationId xmlns:a16="http://schemas.microsoft.com/office/drawing/2014/main" id="{29C8C490-CE12-E7A8-1610-B90BA4047EE7}"/>
                </a:ext>
              </a:extLst>
            </p:cNvPr>
            <p:cNvSpPr txBox="1"/>
            <p:nvPr/>
          </p:nvSpPr>
          <p:spPr>
            <a:xfrm>
              <a:off x="390967" y="4501454"/>
              <a:ext cx="2695133" cy="415498"/>
            </a:xfrm>
            <a:prstGeom prst="rect">
              <a:avLst/>
            </a:prstGeom>
            <a:noFill/>
          </p:spPr>
          <p:txBody>
            <a:bodyPr wrap="square">
              <a:spAutoFit/>
            </a:bodyPr>
            <a:lstStyle/>
            <a:p>
              <a:r>
                <a:rPr lang="en-GB" sz="1050" dirty="0">
                  <a:solidFill>
                    <a:schemeClr val="tx2">
                      <a:lumMod val="90000"/>
                      <a:lumOff val="10000"/>
                    </a:schemeClr>
                  </a:solidFill>
                </a:rPr>
                <a:t>best broadband for two people gaming simultaneously with good </a:t>
              </a:r>
              <a:r>
                <a:rPr lang="en-GB" sz="1050" dirty="0" err="1">
                  <a:solidFill>
                    <a:schemeClr val="tx2">
                      <a:lumMod val="90000"/>
                      <a:lumOff val="10000"/>
                    </a:schemeClr>
                  </a:solidFill>
                </a:rPr>
                <a:t>wifi</a:t>
              </a:r>
              <a:r>
                <a:rPr lang="en-GB" sz="1050" dirty="0">
                  <a:solidFill>
                    <a:schemeClr val="tx2">
                      <a:lumMod val="90000"/>
                      <a:lumOff val="10000"/>
                    </a:schemeClr>
                  </a:solidFill>
                </a:rPr>
                <a:t> coverage</a:t>
              </a:r>
            </a:p>
          </p:txBody>
        </p:sp>
      </p:grpSp>
      <p:sp>
        <p:nvSpPr>
          <p:cNvPr id="35" name="Oval 34">
            <a:extLst>
              <a:ext uri="{FF2B5EF4-FFF2-40B4-BE49-F238E27FC236}">
                <a16:creationId xmlns:a16="http://schemas.microsoft.com/office/drawing/2014/main" id="{3DEB74EB-B843-3DD9-C7EC-495BC18C07FC}"/>
              </a:ext>
            </a:extLst>
          </p:cNvPr>
          <p:cNvSpPr/>
          <p:nvPr/>
        </p:nvSpPr>
        <p:spPr>
          <a:xfrm>
            <a:off x="4264119" y="4412841"/>
            <a:ext cx="360000" cy="3600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1</a:t>
            </a:r>
          </a:p>
        </p:txBody>
      </p:sp>
      <p:sp>
        <p:nvSpPr>
          <p:cNvPr id="38" name="TextBox 37">
            <a:extLst>
              <a:ext uri="{FF2B5EF4-FFF2-40B4-BE49-F238E27FC236}">
                <a16:creationId xmlns:a16="http://schemas.microsoft.com/office/drawing/2014/main" id="{B3806996-AD0C-D678-0A28-E69D076D2AB9}"/>
              </a:ext>
            </a:extLst>
          </p:cNvPr>
          <p:cNvSpPr txBox="1"/>
          <p:nvPr/>
        </p:nvSpPr>
        <p:spPr>
          <a:xfrm>
            <a:off x="4689271" y="4347597"/>
            <a:ext cx="2506839" cy="830997"/>
          </a:xfrm>
          <a:prstGeom prst="rect">
            <a:avLst/>
          </a:prstGeom>
          <a:noFill/>
        </p:spPr>
        <p:txBody>
          <a:bodyPr wrap="square">
            <a:spAutoFit/>
          </a:bodyPr>
          <a:lstStyle/>
          <a:p>
            <a:r>
              <a:rPr lang="en-GB" sz="1200" b="1" dirty="0"/>
              <a:t>User prompt</a:t>
            </a:r>
          </a:p>
          <a:p>
            <a:r>
              <a:rPr lang="en-GB" sz="1200" dirty="0"/>
              <a:t>A user submits a natural-language prompt based on their specific circumstances</a:t>
            </a:r>
          </a:p>
        </p:txBody>
      </p:sp>
      <p:pic>
        <p:nvPicPr>
          <p:cNvPr id="1026" name="Picture 2" descr="Microchip ">
            <a:extLst>
              <a:ext uri="{FF2B5EF4-FFF2-40B4-BE49-F238E27FC236}">
                <a16:creationId xmlns:a16="http://schemas.microsoft.com/office/drawing/2014/main" id="{E6C2E2EF-F972-5986-BE2E-23BB06B5B0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002" y="5692747"/>
            <a:ext cx="644604" cy="644604"/>
          </a:xfrm>
          <a:prstGeom prst="rect">
            <a:avLst/>
          </a:prstGeom>
          <a:noFill/>
          <a:extLst>
            <a:ext uri="{909E8E84-426E-40DD-AFC4-6F175D3DCCD1}">
              <a14:hiddenFill xmlns:a14="http://schemas.microsoft.com/office/drawing/2010/main">
                <a:solidFill>
                  <a:srgbClr val="FFFFFF"/>
                </a:solidFill>
              </a14:hiddenFill>
            </a:ext>
          </a:extLst>
        </p:spPr>
      </p:pic>
      <p:sp>
        <p:nvSpPr>
          <p:cNvPr id="42" name="Speech Bubble: Rectangle 41">
            <a:extLst>
              <a:ext uri="{FF2B5EF4-FFF2-40B4-BE49-F238E27FC236}">
                <a16:creationId xmlns:a16="http://schemas.microsoft.com/office/drawing/2014/main" id="{339454CC-F8CA-774D-1B38-94E48E5C72DF}"/>
              </a:ext>
            </a:extLst>
          </p:cNvPr>
          <p:cNvSpPr/>
          <p:nvPr/>
        </p:nvSpPr>
        <p:spPr>
          <a:xfrm>
            <a:off x="1309219" y="5430148"/>
            <a:ext cx="2599433" cy="1303804"/>
          </a:xfrm>
          <a:prstGeom prst="wedgeRectCallout">
            <a:avLst>
              <a:gd name="adj1" fmla="val -58501"/>
              <a:gd name="adj2" fmla="val -8882"/>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50" dirty="0">
                <a:solidFill>
                  <a:schemeClr val="tx2">
                    <a:lumMod val="90000"/>
                    <a:lumOff val="10000"/>
                  </a:schemeClr>
                </a:solidFill>
              </a:rPr>
              <a:t>The user is probably looking for:</a:t>
            </a:r>
          </a:p>
          <a:p>
            <a:pPr marL="285750" indent="-285750">
              <a:buFont typeface="Arial" panose="020B0604020202020204" pitchFamily="34" charset="0"/>
              <a:buChar char="•"/>
            </a:pPr>
            <a:r>
              <a:rPr lang="en-GB" sz="1050" dirty="0">
                <a:solidFill>
                  <a:schemeClr val="tx2">
                    <a:lumMod val="90000"/>
                    <a:lumOff val="10000"/>
                  </a:schemeClr>
                </a:solidFill>
              </a:rPr>
              <a:t>High download/upload speeds </a:t>
            </a:r>
          </a:p>
          <a:p>
            <a:pPr marL="285750" indent="-285750">
              <a:buFont typeface="Arial" panose="020B0604020202020204" pitchFamily="34" charset="0"/>
              <a:buChar char="•"/>
            </a:pPr>
            <a:r>
              <a:rPr lang="en-GB" sz="1050" dirty="0">
                <a:solidFill>
                  <a:schemeClr val="tx2">
                    <a:lumMod val="90000"/>
                    <a:lumOff val="10000"/>
                  </a:schemeClr>
                </a:solidFill>
              </a:rPr>
              <a:t>Low latency</a:t>
            </a:r>
          </a:p>
          <a:p>
            <a:pPr marL="285750" indent="-285750">
              <a:buFont typeface="Arial" panose="020B0604020202020204" pitchFamily="34" charset="0"/>
              <a:buChar char="•"/>
            </a:pPr>
            <a:r>
              <a:rPr lang="en-GB" sz="1050" dirty="0">
                <a:solidFill>
                  <a:schemeClr val="tx2">
                    <a:lumMod val="90000"/>
                    <a:lumOff val="10000"/>
                  </a:schemeClr>
                </a:solidFill>
              </a:rPr>
              <a:t>Price sensitivity</a:t>
            </a:r>
          </a:p>
          <a:p>
            <a:pPr marL="285750" indent="-285750">
              <a:buFont typeface="Arial" panose="020B0604020202020204" pitchFamily="34" charset="0"/>
              <a:buChar char="•"/>
            </a:pPr>
            <a:r>
              <a:rPr lang="en-GB" sz="1050" dirty="0">
                <a:solidFill>
                  <a:schemeClr val="tx2">
                    <a:lumMod val="90000"/>
                    <a:lumOff val="10000"/>
                  </a:schemeClr>
                </a:solidFill>
              </a:rPr>
              <a:t>Location-specific availability</a:t>
            </a:r>
          </a:p>
          <a:p>
            <a:pPr marL="285750" indent="-285750">
              <a:buFont typeface="Arial" panose="020B0604020202020204" pitchFamily="34" charset="0"/>
              <a:buChar char="•"/>
            </a:pPr>
            <a:endParaRPr lang="en-GB" sz="1050" dirty="0">
              <a:solidFill>
                <a:schemeClr val="tx2">
                  <a:lumMod val="90000"/>
                  <a:lumOff val="10000"/>
                </a:schemeClr>
              </a:solidFill>
            </a:endParaRPr>
          </a:p>
          <a:p>
            <a:r>
              <a:rPr lang="en-GB" sz="1050" dirty="0">
                <a:solidFill>
                  <a:schemeClr val="tx2">
                    <a:lumMod val="90000"/>
                    <a:lumOff val="10000"/>
                  </a:schemeClr>
                </a:solidFill>
              </a:rPr>
              <a:t>I know the user lives in Southampton</a:t>
            </a:r>
            <a:endParaRPr lang="en-GB" sz="1050" dirty="0"/>
          </a:p>
        </p:txBody>
      </p:sp>
      <p:sp>
        <p:nvSpPr>
          <p:cNvPr id="41" name="Oval 40">
            <a:extLst>
              <a:ext uri="{FF2B5EF4-FFF2-40B4-BE49-F238E27FC236}">
                <a16:creationId xmlns:a16="http://schemas.microsoft.com/office/drawing/2014/main" id="{067A8754-E151-5D10-BA22-8073A7C7CA14}"/>
              </a:ext>
            </a:extLst>
          </p:cNvPr>
          <p:cNvSpPr/>
          <p:nvPr/>
        </p:nvSpPr>
        <p:spPr>
          <a:xfrm>
            <a:off x="4264119" y="5642731"/>
            <a:ext cx="360000" cy="3600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2</a:t>
            </a:r>
          </a:p>
        </p:txBody>
      </p:sp>
      <p:sp>
        <p:nvSpPr>
          <p:cNvPr id="43" name="TextBox 42">
            <a:extLst>
              <a:ext uri="{FF2B5EF4-FFF2-40B4-BE49-F238E27FC236}">
                <a16:creationId xmlns:a16="http://schemas.microsoft.com/office/drawing/2014/main" id="{EBDFDD63-9B3A-A39C-BA60-CA5C092AE835}"/>
              </a:ext>
            </a:extLst>
          </p:cNvPr>
          <p:cNvSpPr txBox="1"/>
          <p:nvPr/>
        </p:nvSpPr>
        <p:spPr>
          <a:xfrm>
            <a:off x="4689271" y="5571275"/>
            <a:ext cx="2607798" cy="1015663"/>
          </a:xfrm>
          <a:prstGeom prst="rect">
            <a:avLst/>
          </a:prstGeom>
          <a:noFill/>
        </p:spPr>
        <p:txBody>
          <a:bodyPr wrap="square">
            <a:spAutoFit/>
          </a:bodyPr>
          <a:lstStyle/>
          <a:p>
            <a:r>
              <a:rPr lang="en-GB" sz="1200" b="1" dirty="0"/>
              <a:t>Intent deconstruction</a:t>
            </a:r>
          </a:p>
          <a:p>
            <a:r>
              <a:rPr lang="en-GB" sz="1200" dirty="0"/>
              <a:t>AI model interprets true intent, breaking down the prompt into specific needs and contextual signals.</a:t>
            </a:r>
          </a:p>
        </p:txBody>
      </p:sp>
      <p:sp>
        <p:nvSpPr>
          <p:cNvPr id="44" name="TextBox 43">
            <a:extLst>
              <a:ext uri="{FF2B5EF4-FFF2-40B4-BE49-F238E27FC236}">
                <a16:creationId xmlns:a16="http://schemas.microsoft.com/office/drawing/2014/main" id="{C2400850-5BEF-FCE6-6484-38993AC89CB9}"/>
              </a:ext>
            </a:extLst>
          </p:cNvPr>
          <p:cNvSpPr txBox="1"/>
          <p:nvPr/>
        </p:nvSpPr>
        <p:spPr>
          <a:xfrm>
            <a:off x="4689271" y="6929611"/>
            <a:ext cx="2624749" cy="1015663"/>
          </a:xfrm>
          <a:prstGeom prst="rect">
            <a:avLst/>
          </a:prstGeom>
          <a:noFill/>
        </p:spPr>
        <p:txBody>
          <a:bodyPr wrap="square">
            <a:spAutoFit/>
          </a:bodyPr>
          <a:lstStyle/>
          <a:p>
            <a:r>
              <a:rPr lang="en-GB" sz="1200" b="1" dirty="0"/>
              <a:t>Query fanning</a:t>
            </a:r>
          </a:p>
          <a:p>
            <a:r>
              <a:rPr lang="en-GB" sz="1200" dirty="0"/>
              <a:t>Prompt + interpreted intent used to construct a series grounding queries which will be searched to retrieve relevant resources.</a:t>
            </a:r>
          </a:p>
        </p:txBody>
      </p:sp>
      <p:grpSp>
        <p:nvGrpSpPr>
          <p:cNvPr id="55" name="Group 54">
            <a:extLst>
              <a:ext uri="{FF2B5EF4-FFF2-40B4-BE49-F238E27FC236}">
                <a16:creationId xmlns:a16="http://schemas.microsoft.com/office/drawing/2014/main" id="{727A62EE-B897-4604-C347-2FB5FE10E1C3}"/>
              </a:ext>
            </a:extLst>
          </p:cNvPr>
          <p:cNvGrpSpPr/>
          <p:nvPr/>
        </p:nvGrpSpPr>
        <p:grpSpPr>
          <a:xfrm>
            <a:off x="313558" y="7079512"/>
            <a:ext cx="3440761" cy="307777"/>
            <a:chOff x="521639" y="7286646"/>
            <a:chExt cx="3440761" cy="307777"/>
          </a:xfrm>
        </p:grpSpPr>
        <p:sp>
          <p:nvSpPr>
            <p:cNvPr id="50" name="Rectangle: Rounded Corners 49">
              <a:extLst>
                <a:ext uri="{FF2B5EF4-FFF2-40B4-BE49-F238E27FC236}">
                  <a16:creationId xmlns:a16="http://schemas.microsoft.com/office/drawing/2014/main" id="{97662FB6-9929-84E2-D590-C9576985E19F}"/>
                </a:ext>
              </a:extLst>
            </p:cNvPr>
            <p:cNvSpPr/>
            <p:nvPr/>
          </p:nvSpPr>
          <p:spPr>
            <a:xfrm>
              <a:off x="521639" y="7286646"/>
              <a:ext cx="3440761" cy="307777"/>
            </a:xfrm>
            <a:prstGeom prst="roundRect">
              <a:avLst/>
            </a:prstGeom>
            <a:solidFill>
              <a:schemeClr val="bg1"/>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050" dirty="0"/>
            </a:p>
          </p:txBody>
        </p:sp>
        <p:sp>
          <p:nvSpPr>
            <p:cNvPr id="54" name="TextBox 53">
              <a:extLst>
                <a:ext uri="{FF2B5EF4-FFF2-40B4-BE49-F238E27FC236}">
                  <a16:creationId xmlns:a16="http://schemas.microsoft.com/office/drawing/2014/main" id="{2BA9B61A-BDD8-1849-4A8A-6B5517BD5D4D}"/>
                </a:ext>
              </a:extLst>
            </p:cNvPr>
            <p:cNvSpPr txBox="1"/>
            <p:nvPr/>
          </p:nvSpPr>
          <p:spPr>
            <a:xfrm>
              <a:off x="589753" y="7323734"/>
              <a:ext cx="3372647" cy="230832"/>
            </a:xfrm>
            <a:prstGeom prst="rect">
              <a:avLst/>
            </a:prstGeom>
            <a:solidFill>
              <a:schemeClr val="bg1"/>
            </a:solidFill>
          </p:spPr>
          <p:txBody>
            <a:bodyPr wrap="square">
              <a:spAutoFit/>
            </a:bodyPr>
            <a:lstStyle/>
            <a:p>
              <a:r>
                <a:rPr lang="en-GB" sz="900" dirty="0">
                  <a:solidFill>
                    <a:schemeClr val="tx2">
                      <a:lumMod val="90000"/>
                      <a:lumOff val="10000"/>
                    </a:schemeClr>
                  </a:solidFill>
                </a:rPr>
                <a:t>Lowest average ping broadband providers &lt;</a:t>
              </a:r>
              <a:r>
                <a:rPr lang="en-GB" sz="900" dirty="0" err="1">
                  <a:solidFill>
                    <a:schemeClr val="tx2">
                      <a:lumMod val="90000"/>
                      <a:lumOff val="10000"/>
                    </a:schemeClr>
                  </a:solidFill>
                </a:rPr>
                <a:t>southampton</a:t>
              </a:r>
              <a:r>
                <a:rPr lang="en-GB" sz="900" dirty="0">
                  <a:solidFill>
                    <a:schemeClr val="tx2">
                      <a:lumMod val="90000"/>
                      <a:lumOff val="10000"/>
                    </a:schemeClr>
                  </a:solidFill>
                </a:rPr>
                <a:t>&gt;</a:t>
              </a:r>
            </a:p>
          </p:txBody>
        </p:sp>
      </p:grpSp>
      <p:grpSp>
        <p:nvGrpSpPr>
          <p:cNvPr id="56" name="Group 55">
            <a:extLst>
              <a:ext uri="{FF2B5EF4-FFF2-40B4-BE49-F238E27FC236}">
                <a16:creationId xmlns:a16="http://schemas.microsoft.com/office/drawing/2014/main" id="{40E1F235-8AC6-6886-4B56-36F74C9ADA79}"/>
              </a:ext>
            </a:extLst>
          </p:cNvPr>
          <p:cNvGrpSpPr/>
          <p:nvPr/>
        </p:nvGrpSpPr>
        <p:grpSpPr>
          <a:xfrm>
            <a:off x="575020" y="7331862"/>
            <a:ext cx="3440761" cy="307777"/>
            <a:chOff x="521639" y="7286646"/>
            <a:chExt cx="3440761" cy="307777"/>
          </a:xfrm>
        </p:grpSpPr>
        <p:sp>
          <p:nvSpPr>
            <p:cNvPr id="57" name="Rectangle: Rounded Corners 56">
              <a:extLst>
                <a:ext uri="{FF2B5EF4-FFF2-40B4-BE49-F238E27FC236}">
                  <a16:creationId xmlns:a16="http://schemas.microsoft.com/office/drawing/2014/main" id="{96AF169D-64E8-52FE-AB97-E69427F852FF}"/>
                </a:ext>
              </a:extLst>
            </p:cNvPr>
            <p:cNvSpPr/>
            <p:nvPr/>
          </p:nvSpPr>
          <p:spPr>
            <a:xfrm>
              <a:off x="521639" y="7286646"/>
              <a:ext cx="3440761" cy="307777"/>
            </a:xfrm>
            <a:prstGeom prst="roundRect">
              <a:avLst/>
            </a:prstGeom>
            <a:solidFill>
              <a:schemeClr val="bg1"/>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050" dirty="0"/>
            </a:p>
          </p:txBody>
        </p:sp>
        <p:sp>
          <p:nvSpPr>
            <p:cNvPr id="58" name="TextBox 57">
              <a:extLst>
                <a:ext uri="{FF2B5EF4-FFF2-40B4-BE49-F238E27FC236}">
                  <a16:creationId xmlns:a16="http://schemas.microsoft.com/office/drawing/2014/main" id="{7EFEEC22-600B-4F3D-6024-638B64C97203}"/>
                </a:ext>
              </a:extLst>
            </p:cNvPr>
            <p:cNvSpPr txBox="1"/>
            <p:nvPr/>
          </p:nvSpPr>
          <p:spPr>
            <a:xfrm>
              <a:off x="589753" y="7323734"/>
              <a:ext cx="3372647" cy="230832"/>
            </a:xfrm>
            <a:prstGeom prst="rect">
              <a:avLst/>
            </a:prstGeom>
            <a:solidFill>
              <a:schemeClr val="bg1"/>
            </a:solidFill>
          </p:spPr>
          <p:txBody>
            <a:bodyPr wrap="square">
              <a:spAutoFit/>
            </a:bodyPr>
            <a:lstStyle/>
            <a:p>
              <a:r>
                <a:rPr lang="en-GB" sz="900" dirty="0">
                  <a:solidFill>
                    <a:schemeClr val="tx2">
                      <a:lumMod val="90000"/>
                      <a:lumOff val="10000"/>
                    </a:schemeClr>
                  </a:solidFill>
                </a:rPr>
                <a:t>Full fibre vs </a:t>
              </a:r>
              <a:r>
                <a:rPr lang="en-GB" sz="900" dirty="0" err="1">
                  <a:solidFill>
                    <a:schemeClr val="tx2">
                      <a:lumMod val="90000"/>
                      <a:lumOff val="10000"/>
                    </a:schemeClr>
                  </a:solidFill>
                </a:rPr>
                <a:t>FTTC</a:t>
              </a:r>
              <a:r>
                <a:rPr lang="en-GB" sz="900" dirty="0">
                  <a:solidFill>
                    <a:schemeClr val="tx2">
                      <a:lumMod val="90000"/>
                      <a:lumOff val="10000"/>
                    </a:schemeClr>
                  </a:solidFill>
                </a:rPr>
                <a:t> for gaming latency</a:t>
              </a:r>
            </a:p>
          </p:txBody>
        </p:sp>
      </p:grpSp>
      <p:grpSp>
        <p:nvGrpSpPr>
          <p:cNvPr id="59" name="Group 58">
            <a:extLst>
              <a:ext uri="{FF2B5EF4-FFF2-40B4-BE49-F238E27FC236}">
                <a16:creationId xmlns:a16="http://schemas.microsoft.com/office/drawing/2014/main" id="{0362E6EC-7958-1A82-2485-5B69DD56205C}"/>
              </a:ext>
            </a:extLst>
          </p:cNvPr>
          <p:cNvGrpSpPr/>
          <p:nvPr/>
        </p:nvGrpSpPr>
        <p:grpSpPr>
          <a:xfrm>
            <a:off x="775611" y="7578060"/>
            <a:ext cx="3440761" cy="307777"/>
            <a:chOff x="521639" y="7286646"/>
            <a:chExt cx="3440761" cy="307777"/>
          </a:xfrm>
        </p:grpSpPr>
        <p:sp>
          <p:nvSpPr>
            <p:cNvPr id="60" name="Rectangle: Rounded Corners 59">
              <a:extLst>
                <a:ext uri="{FF2B5EF4-FFF2-40B4-BE49-F238E27FC236}">
                  <a16:creationId xmlns:a16="http://schemas.microsoft.com/office/drawing/2014/main" id="{91CC302D-54E5-DB84-07D5-7E021D249DB5}"/>
                </a:ext>
              </a:extLst>
            </p:cNvPr>
            <p:cNvSpPr/>
            <p:nvPr/>
          </p:nvSpPr>
          <p:spPr>
            <a:xfrm>
              <a:off x="521639" y="7286646"/>
              <a:ext cx="3440761" cy="307777"/>
            </a:xfrm>
            <a:prstGeom prst="roundRect">
              <a:avLst/>
            </a:prstGeom>
            <a:solidFill>
              <a:schemeClr val="bg1"/>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050" dirty="0"/>
            </a:p>
          </p:txBody>
        </p:sp>
        <p:sp>
          <p:nvSpPr>
            <p:cNvPr id="61" name="TextBox 60">
              <a:extLst>
                <a:ext uri="{FF2B5EF4-FFF2-40B4-BE49-F238E27FC236}">
                  <a16:creationId xmlns:a16="http://schemas.microsoft.com/office/drawing/2014/main" id="{132D9DD1-2063-2971-9801-25B05F187A16}"/>
                </a:ext>
              </a:extLst>
            </p:cNvPr>
            <p:cNvSpPr txBox="1"/>
            <p:nvPr/>
          </p:nvSpPr>
          <p:spPr>
            <a:xfrm>
              <a:off x="589753" y="7323734"/>
              <a:ext cx="3372647" cy="230832"/>
            </a:xfrm>
            <a:prstGeom prst="rect">
              <a:avLst/>
            </a:prstGeom>
            <a:solidFill>
              <a:schemeClr val="bg1"/>
            </a:solidFill>
          </p:spPr>
          <p:txBody>
            <a:bodyPr wrap="square">
              <a:spAutoFit/>
            </a:bodyPr>
            <a:lstStyle/>
            <a:p>
              <a:r>
                <a:rPr lang="en-GB" sz="900" dirty="0">
                  <a:solidFill>
                    <a:schemeClr val="tx2">
                      <a:lumMod val="90000"/>
                      <a:lumOff val="10000"/>
                    </a:schemeClr>
                  </a:solidFill>
                </a:rPr>
                <a:t>Best UK ISP gaming performance reviews</a:t>
              </a:r>
            </a:p>
          </p:txBody>
        </p:sp>
      </p:grpSp>
      <p:sp>
        <p:nvSpPr>
          <p:cNvPr id="62" name="Oval 61">
            <a:extLst>
              <a:ext uri="{FF2B5EF4-FFF2-40B4-BE49-F238E27FC236}">
                <a16:creationId xmlns:a16="http://schemas.microsoft.com/office/drawing/2014/main" id="{6CCAB7FA-6DEE-E8F1-A0EA-3A2C06E67314}"/>
              </a:ext>
            </a:extLst>
          </p:cNvPr>
          <p:cNvSpPr/>
          <p:nvPr/>
        </p:nvSpPr>
        <p:spPr>
          <a:xfrm>
            <a:off x="4264119" y="6988501"/>
            <a:ext cx="360000" cy="3600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3</a:t>
            </a:r>
          </a:p>
        </p:txBody>
      </p:sp>
      <p:sp>
        <p:nvSpPr>
          <p:cNvPr id="63" name="TextBox 62">
            <a:extLst>
              <a:ext uri="{FF2B5EF4-FFF2-40B4-BE49-F238E27FC236}">
                <a16:creationId xmlns:a16="http://schemas.microsoft.com/office/drawing/2014/main" id="{0526F0BF-5366-DCBF-4E31-8BEC9195FCE1}"/>
              </a:ext>
            </a:extLst>
          </p:cNvPr>
          <p:cNvSpPr txBox="1"/>
          <p:nvPr/>
        </p:nvSpPr>
        <p:spPr>
          <a:xfrm>
            <a:off x="4689271" y="8151841"/>
            <a:ext cx="2624749" cy="830997"/>
          </a:xfrm>
          <a:prstGeom prst="rect">
            <a:avLst/>
          </a:prstGeom>
          <a:noFill/>
        </p:spPr>
        <p:txBody>
          <a:bodyPr wrap="square">
            <a:spAutoFit/>
          </a:bodyPr>
          <a:lstStyle/>
          <a:p>
            <a:r>
              <a:rPr lang="en-GB" sz="1200" b="1" dirty="0"/>
              <a:t>Retrieval &amp; Grounding</a:t>
            </a:r>
          </a:p>
          <a:p>
            <a:r>
              <a:rPr lang="en-GB" sz="1200" dirty="0"/>
              <a:t>AI model evaluates retrieved sources and selects those it trusts to inform its response</a:t>
            </a:r>
          </a:p>
        </p:txBody>
      </p:sp>
      <p:sp>
        <p:nvSpPr>
          <p:cNvPr id="1024" name="Oval 1023">
            <a:extLst>
              <a:ext uri="{FF2B5EF4-FFF2-40B4-BE49-F238E27FC236}">
                <a16:creationId xmlns:a16="http://schemas.microsoft.com/office/drawing/2014/main" id="{796DDAE3-DB23-3C51-0588-D243D402BD58}"/>
              </a:ext>
            </a:extLst>
          </p:cNvPr>
          <p:cNvSpPr/>
          <p:nvPr/>
        </p:nvSpPr>
        <p:spPr>
          <a:xfrm>
            <a:off x="4264119" y="8165883"/>
            <a:ext cx="360000" cy="3600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4</a:t>
            </a:r>
          </a:p>
        </p:txBody>
      </p:sp>
      <p:pic>
        <p:nvPicPr>
          <p:cNvPr id="1030" name="Picture 6" descr="Web design ">
            <a:extLst>
              <a:ext uri="{FF2B5EF4-FFF2-40B4-BE49-F238E27FC236}">
                <a16:creationId xmlns:a16="http://schemas.microsoft.com/office/drawing/2014/main" id="{BBB4C18E-F1B6-BC7E-60FD-87378BFC309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8456" y="8202785"/>
            <a:ext cx="714982" cy="71498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Website ">
            <a:extLst>
              <a:ext uri="{FF2B5EF4-FFF2-40B4-BE49-F238E27FC236}">
                <a16:creationId xmlns:a16="http://schemas.microsoft.com/office/drawing/2014/main" id="{D1E60E1F-7CFA-A077-C76E-F461780E94F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25170" y="8215485"/>
            <a:ext cx="666697" cy="66669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Browser ">
            <a:extLst>
              <a:ext uri="{FF2B5EF4-FFF2-40B4-BE49-F238E27FC236}">
                <a16:creationId xmlns:a16="http://schemas.microsoft.com/office/drawing/2014/main" id="{6896CFFB-17FC-41FE-94FB-64E3154E8F3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4802" y="8153360"/>
            <a:ext cx="805697" cy="805697"/>
          </a:xfrm>
          <a:prstGeom prst="rect">
            <a:avLst/>
          </a:prstGeom>
          <a:noFill/>
          <a:extLst>
            <a:ext uri="{909E8E84-426E-40DD-AFC4-6F175D3DCCD1}">
              <a14:hiddenFill xmlns:a14="http://schemas.microsoft.com/office/drawing/2010/main">
                <a:solidFill>
                  <a:srgbClr val="FFFFFF"/>
                </a:solidFill>
              </a14:hiddenFill>
            </a:ext>
          </a:extLst>
        </p:spPr>
      </p:pic>
      <p:sp>
        <p:nvSpPr>
          <p:cNvPr id="1025" name="Oval 1024">
            <a:extLst>
              <a:ext uri="{FF2B5EF4-FFF2-40B4-BE49-F238E27FC236}">
                <a16:creationId xmlns:a16="http://schemas.microsoft.com/office/drawing/2014/main" id="{8B0F073E-37D1-D040-F4FE-34B74C4902F6}"/>
              </a:ext>
            </a:extLst>
          </p:cNvPr>
          <p:cNvSpPr/>
          <p:nvPr/>
        </p:nvSpPr>
        <p:spPr>
          <a:xfrm>
            <a:off x="4264119" y="9197442"/>
            <a:ext cx="360000" cy="3600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5</a:t>
            </a:r>
          </a:p>
        </p:txBody>
      </p:sp>
      <p:sp>
        <p:nvSpPr>
          <p:cNvPr id="1033" name="TextBox 1032">
            <a:extLst>
              <a:ext uri="{FF2B5EF4-FFF2-40B4-BE49-F238E27FC236}">
                <a16:creationId xmlns:a16="http://schemas.microsoft.com/office/drawing/2014/main" id="{14CC3F2C-1039-2E51-280B-8E728A947E0B}"/>
              </a:ext>
            </a:extLst>
          </p:cNvPr>
          <p:cNvSpPr txBox="1"/>
          <p:nvPr/>
        </p:nvSpPr>
        <p:spPr>
          <a:xfrm>
            <a:off x="4680795" y="9154133"/>
            <a:ext cx="2717551" cy="1015663"/>
          </a:xfrm>
          <a:prstGeom prst="rect">
            <a:avLst/>
          </a:prstGeom>
          <a:noFill/>
        </p:spPr>
        <p:txBody>
          <a:bodyPr wrap="square">
            <a:spAutoFit/>
          </a:bodyPr>
          <a:lstStyle/>
          <a:p>
            <a:r>
              <a:rPr lang="en-GB" sz="1200" b="1" dirty="0"/>
              <a:t>Response Generation  + Citations</a:t>
            </a:r>
          </a:p>
          <a:p>
            <a:r>
              <a:rPr lang="en-GB" sz="1200" dirty="0"/>
              <a:t>Answer generating using information from selected sources with citations signalling those shaping response.</a:t>
            </a:r>
          </a:p>
        </p:txBody>
      </p:sp>
      <p:sp>
        <p:nvSpPr>
          <p:cNvPr id="1035" name="Rectangle 1034">
            <a:extLst>
              <a:ext uri="{FF2B5EF4-FFF2-40B4-BE49-F238E27FC236}">
                <a16:creationId xmlns:a16="http://schemas.microsoft.com/office/drawing/2014/main" id="{C1191091-0781-B59C-5FCF-BC7DE651F28F}"/>
              </a:ext>
            </a:extLst>
          </p:cNvPr>
          <p:cNvSpPr/>
          <p:nvPr/>
        </p:nvSpPr>
        <p:spPr>
          <a:xfrm>
            <a:off x="381673" y="9173271"/>
            <a:ext cx="3634108" cy="97235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GB" sz="900" b="1" dirty="0">
                <a:solidFill>
                  <a:schemeClr val="tx2">
                    <a:lumMod val="90000"/>
                    <a:lumOff val="10000"/>
                  </a:schemeClr>
                </a:solidFill>
              </a:rPr>
              <a:t>Best overall for gaming &amp; heavy use</a:t>
            </a:r>
            <a:endParaRPr lang="en-GB" sz="900" dirty="0">
              <a:solidFill>
                <a:schemeClr val="tx2">
                  <a:lumMod val="90000"/>
                  <a:lumOff val="10000"/>
                </a:schemeClr>
              </a:solidFill>
            </a:endParaRPr>
          </a:p>
          <a:p>
            <a:r>
              <a:rPr lang="en-GB" sz="900" b="1" dirty="0">
                <a:solidFill>
                  <a:schemeClr val="tx2">
                    <a:lumMod val="90000"/>
                    <a:lumOff val="10000"/>
                  </a:schemeClr>
                </a:solidFill>
              </a:rPr>
              <a:t>Virgin Media</a:t>
            </a:r>
            <a:r>
              <a:rPr lang="en-GB" sz="900" dirty="0">
                <a:solidFill>
                  <a:schemeClr val="tx2">
                    <a:lumMod val="90000"/>
                    <a:lumOff val="10000"/>
                  </a:schemeClr>
                </a:solidFill>
              </a:rPr>
              <a:t> – very fast (up to ~1 Gbps+), great for simultaneous gaming with solid Wi-Fi. </a:t>
            </a:r>
            <a:r>
              <a:rPr lang="en-GB" sz="900" b="1" dirty="0">
                <a:solidFill>
                  <a:schemeClr val="tx2">
                    <a:lumMod val="90000"/>
                    <a:lumOff val="10000"/>
                  </a:schemeClr>
                </a:solidFill>
                <a:highlight>
                  <a:srgbClr val="C0C0C0"/>
                </a:highlight>
              </a:rPr>
              <a:t>MoneySuperMarket.com</a:t>
            </a:r>
          </a:p>
          <a:p>
            <a:r>
              <a:rPr lang="en-GB" sz="900" b="1" dirty="0">
                <a:solidFill>
                  <a:schemeClr val="tx2">
                    <a:lumMod val="90000"/>
                    <a:lumOff val="10000"/>
                  </a:schemeClr>
                </a:solidFill>
              </a:rPr>
              <a:t>BT / EE Full Fibre</a:t>
            </a:r>
            <a:r>
              <a:rPr lang="en-GB" sz="900" dirty="0">
                <a:solidFill>
                  <a:schemeClr val="tx2">
                    <a:lumMod val="90000"/>
                    <a:lumOff val="10000"/>
                  </a:schemeClr>
                </a:solidFill>
              </a:rPr>
              <a:t> – fast, reliable with good coverage and low latency; EE includes strong Wi-Fi tech (Wi-Fi 7).  </a:t>
            </a:r>
            <a:r>
              <a:rPr lang="en-GB" sz="900" b="1" dirty="0">
                <a:solidFill>
                  <a:schemeClr val="tx2">
                    <a:lumMod val="90000"/>
                    <a:lumOff val="10000"/>
                  </a:schemeClr>
                </a:solidFill>
                <a:highlight>
                  <a:srgbClr val="C0C0C0"/>
                </a:highlight>
              </a:rPr>
              <a:t>CompareBroadband.co.uk</a:t>
            </a:r>
          </a:p>
        </p:txBody>
      </p:sp>
      <p:pic>
        <p:nvPicPr>
          <p:cNvPr id="1040" name="Picture 16" descr="External link ">
            <a:extLst>
              <a:ext uri="{FF2B5EF4-FFF2-40B4-BE49-F238E27FC236}">
                <a16:creationId xmlns:a16="http://schemas.microsoft.com/office/drawing/2014/main" id="{B02C3235-5C19-B292-D247-EEB3F7F1467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54526" y="9459875"/>
            <a:ext cx="180000" cy="18000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6" descr="External link ">
            <a:extLst>
              <a:ext uri="{FF2B5EF4-FFF2-40B4-BE49-F238E27FC236}">
                <a16:creationId xmlns:a16="http://schemas.microsoft.com/office/drawing/2014/main" id="{96934FF9-5812-0638-7B1C-C7DD9C4DF4F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67057" y="9875845"/>
            <a:ext cx="180000" cy="180000"/>
          </a:xfrm>
          <a:prstGeom prst="rect">
            <a:avLst/>
          </a:prstGeom>
          <a:noFill/>
          <a:extLst>
            <a:ext uri="{909E8E84-426E-40DD-AFC4-6F175D3DCCD1}">
              <a14:hiddenFill xmlns:a14="http://schemas.microsoft.com/office/drawing/2010/main">
                <a:solidFill>
                  <a:srgbClr val="FFFFFF"/>
                </a:solidFill>
              </a14:hiddenFill>
            </a:ext>
          </a:extLst>
        </p:spPr>
      </p:pic>
      <p:sp>
        <p:nvSpPr>
          <p:cNvPr id="1039" name="Oval 1038">
            <a:extLst>
              <a:ext uri="{FF2B5EF4-FFF2-40B4-BE49-F238E27FC236}">
                <a16:creationId xmlns:a16="http://schemas.microsoft.com/office/drawing/2014/main" id="{A95F95A8-F2D7-718D-1693-EC2CB5E979D4}"/>
              </a:ext>
            </a:extLst>
          </p:cNvPr>
          <p:cNvSpPr/>
          <p:nvPr/>
        </p:nvSpPr>
        <p:spPr>
          <a:xfrm>
            <a:off x="3344145" y="7282499"/>
            <a:ext cx="720000" cy="720000"/>
          </a:xfrm>
          <a:prstGeom prst="ellipse">
            <a:avLst/>
          </a:prstGeom>
          <a:solidFill>
            <a:schemeClr val="accent2">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8" name="Picture 4" descr="Magnifying glass ">
            <a:extLst>
              <a:ext uri="{FF2B5EF4-FFF2-40B4-BE49-F238E27FC236}">
                <a16:creationId xmlns:a16="http://schemas.microsoft.com/office/drawing/2014/main" id="{5811D0CF-A6AA-F7D7-8315-80166958775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89774" y="7410121"/>
            <a:ext cx="423393" cy="423393"/>
          </a:xfrm>
          <a:prstGeom prst="rect">
            <a:avLst/>
          </a:prstGeom>
          <a:noFill/>
          <a:extLst>
            <a:ext uri="{909E8E84-426E-40DD-AFC4-6F175D3DCCD1}">
              <a14:hiddenFill xmlns:a14="http://schemas.microsoft.com/office/drawing/2010/main">
                <a:solidFill>
                  <a:srgbClr val="FFFFFF"/>
                </a:solidFill>
              </a14:hiddenFill>
            </a:ext>
          </a:extLst>
        </p:spPr>
      </p:pic>
      <p:sp>
        <p:nvSpPr>
          <p:cNvPr id="1042" name="Rectangle: Rounded Corners 1041">
            <a:extLst>
              <a:ext uri="{FF2B5EF4-FFF2-40B4-BE49-F238E27FC236}">
                <a16:creationId xmlns:a16="http://schemas.microsoft.com/office/drawing/2014/main" id="{DAC12253-D414-E661-8CD6-44CC87560D6C}"/>
              </a:ext>
            </a:extLst>
          </p:cNvPr>
          <p:cNvSpPr/>
          <p:nvPr/>
        </p:nvSpPr>
        <p:spPr>
          <a:xfrm>
            <a:off x="451470" y="9864996"/>
            <a:ext cx="1834529" cy="190849"/>
          </a:xfrm>
          <a:prstGeom prst="roundRect">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4" name="TextBox 1043">
            <a:extLst>
              <a:ext uri="{FF2B5EF4-FFF2-40B4-BE49-F238E27FC236}">
                <a16:creationId xmlns:a16="http://schemas.microsoft.com/office/drawing/2014/main" id="{68759013-AD57-5C3E-168D-37818D11AF6C}"/>
              </a:ext>
            </a:extLst>
          </p:cNvPr>
          <p:cNvSpPr txBox="1"/>
          <p:nvPr/>
        </p:nvSpPr>
        <p:spPr>
          <a:xfrm>
            <a:off x="2273299" y="9863784"/>
            <a:ext cx="983425" cy="276999"/>
          </a:xfrm>
          <a:prstGeom prst="rect">
            <a:avLst/>
          </a:prstGeom>
          <a:noFill/>
        </p:spPr>
        <p:txBody>
          <a:bodyPr wrap="square">
            <a:spAutoFit/>
          </a:bodyPr>
          <a:lstStyle/>
          <a:p>
            <a:r>
              <a:rPr lang="en-GB" sz="1200" b="1" dirty="0">
                <a:solidFill>
                  <a:srgbClr val="00B050"/>
                </a:solidFill>
                <a:sym typeface="Wingdings" panose="05000000000000000000" pitchFamily="2" charset="2"/>
              </a:rPr>
              <a:t> </a:t>
            </a:r>
            <a:r>
              <a:rPr lang="en-GB" sz="1200" b="1" dirty="0">
                <a:solidFill>
                  <a:srgbClr val="00B050"/>
                </a:solidFill>
              </a:rPr>
              <a:t>Citation</a:t>
            </a:r>
          </a:p>
        </p:txBody>
      </p:sp>
    </p:spTree>
    <p:extLst>
      <p:ext uri="{BB962C8B-B14F-4D97-AF65-F5344CB8AC3E}">
        <p14:creationId xmlns:p14="http://schemas.microsoft.com/office/powerpoint/2010/main" val="2914002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02D8F-FBB2-84F5-BDE8-012DAC9B39E8}"/>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F4590145-A927-DC6A-7482-4439DA270AAD}"/>
              </a:ext>
            </a:extLst>
          </p:cNvPr>
          <p:cNvSpPr/>
          <p:nvPr/>
        </p:nvSpPr>
        <p:spPr>
          <a:xfrm>
            <a:off x="217697" y="3803005"/>
            <a:ext cx="3492000" cy="1793794"/>
          </a:xfrm>
          <a:prstGeom prst="rect">
            <a:avLst/>
          </a:prstGeom>
          <a:solidFill>
            <a:srgbClr val="00B050">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Slide Number Placeholder 18">
            <a:extLst>
              <a:ext uri="{FF2B5EF4-FFF2-40B4-BE49-F238E27FC236}">
                <a16:creationId xmlns:a16="http://schemas.microsoft.com/office/drawing/2014/main" id="{B081074C-ECF3-70A4-BBC9-C1F484EFD85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19917C3-7345-42C5-97E2-7052C54C8337}" type="slidenum">
              <a:rPr kumimoji="0" lang="en-GB" sz="992" b="0" i="0" u="none" strike="noStrike" kern="1200" cap="none" spc="0" normalizeH="0" baseline="0" noProof="0" smtClean="0">
                <a:ln>
                  <a:noFill/>
                </a:ln>
                <a:solidFill>
                  <a:srgbClr val="222222"/>
                </a:solidFill>
                <a:effectLst/>
                <a:uLnTx/>
                <a:uFillTx/>
                <a:latin typeface="DM Sans"/>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992" b="0" i="0" u="none" strike="noStrike" kern="1200" cap="none" spc="0" normalizeH="0" baseline="0" noProof="0">
              <a:ln>
                <a:noFill/>
              </a:ln>
              <a:solidFill>
                <a:srgbClr val="222222"/>
              </a:solidFill>
              <a:effectLst/>
              <a:uLnTx/>
              <a:uFillTx/>
              <a:latin typeface="DM Sans"/>
              <a:ea typeface="+mn-ea"/>
              <a:cs typeface="+mn-cs"/>
            </a:endParaRPr>
          </a:p>
        </p:txBody>
      </p:sp>
      <p:sp>
        <p:nvSpPr>
          <p:cNvPr id="2" name="Title 1">
            <a:extLst>
              <a:ext uri="{FF2B5EF4-FFF2-40B4-BE49-F238E27FC236}">
                <a16:creationId xmlns:a16="http://schemas.microsoft.com/office/drawing/2014/main" id="{16847AB6-2D1B-BA13-DCEE-9ED660168C13}"/>
              </a:ext>
            </a:extLst>
          </p:cNvPr>
          <p:cNvSpPr>
            <a:spLocks noGrp="1"/>
          </p:cNvSpPr>
          <p:nvPr>
            <p:ph type="title"/>
          </p:nvPr>
        </p:nvSpPr>
        <p:spPr/>
        <p:txBody>
          <a:bodyPr/>
          <a:lstStyle/>
          <a:p>
            <a:r>
              <a:rPr lang="en-GB" dirty="0"/>
              <a:t>Query Grounding Insights</a:t>
            </a:r>
          </a:p>
        </p:txBody>
      </p:sp>
      <p:sp>
        <p:nvSpPr>
          <p:cNvPr id="6" name="TextBox 5">
            <a:extLst>
              <a:ext uri="{FF2B5EF4-FFF2-40B4-BE49-F238E27FC236}">
                <a16:creationId xmlns:a16="http://schemas.microsoft.com/office/drawing/2014/main" id="{CD5C3CC1-660A-8A73-DC4B-0D6BBA46953A}"/>
              </a:ext>
            </a:extLst>
          </p:cNvPr>
          <p:cNvSpPr txBox="1"/>
          <p:nvPr/>
        </p:nvSpPr>
        <p:spPr>
          <a:xfrm>
            <a:off x="285590" y="779873"/>
            <a:ext cx="6840536"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srgbClr val="222222"/>
              </a:solidFill>
              <a:effectLst/>
              <a:uLnTx/>
              <a:uFillTx/>
              <a:latin typeface="DM Sans"/>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222222"/>
                </a:solidFill>
                <a:effectLst/>
                <a:uLnTx/>
                <a:uFillTx/>
                <a:latin typeface="DM Sans"/>
                <a:ea typeface="+mn-ea"/>
                <a:cs typeface="+mn-cs"/>
              </a:rPr>
              <a:t>Analysis of Bing’s AI Performance report data across a selection of Performics clients shows:</a:t>
            </a:r>
          </a:p>
        </p:txBody>
      </p:sp>
      <p:sp>
        <p:nvSpPr>
          <p:cNvPr id="7" name="Rectangle 6">
            <a:extLst>
              <a:ext uri="{FF2B5EF4-FFF2-40B4-BE49-F238E27FC236}">
                <a16:creationId xmlns:a16="http://schemas.microsoft.com/office/drawing/2014/main" id="{10A8C730-C9FA-3C4D-2FA3-29D74713BDF7}"/>
              </a:ext>
            </a:extLst>
          </p:cNvPr>
          <p:cNvSpPr/>
          <p:nvPr/>
        </p:nvSpPr>
        <p:spPr>
          <a:xfrm>
            <a:off x="3871453" y="3915427"/>
            <a:ext cx="3492000" cy="1681372"/>
          </a:xfrm>
          <a:prstGeom prst="rect">
            <a:avLst/>
          </a:prstGeom>
          <a:solidFill>
            <a:srgbClr val="00B050">
              <a:alpha val="10196"/>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2FC5BD1F-4FD3-FB5F-DAA5-4D0B6F5C59AA}"/>
              </a:ext>
            </a:extLst>
          </p:cNvPr>
          <p:cNvSpPr txBox="1"/>
          <p:nvPr/>
        </p:nvSpPr>
        <p:spPr>
          <a:xfrm>
            <a:off x="3860857" y="1470191"/>
            <a:ext cx="3510000" cy="3970318"/>
          </a:xfrm>
          <a:prstGeom prst="rect">
            <a:avLst/>
          </a:prstGeom>
          <a:noFill/>
        </p:spPr>
        <p:txBody>
          <a:bodyPr wrap="square">
            <a:spAutoFit/>
          </a:bodyPr>
          <a:lstStyle/>
          <a:p>
            <a:pPr lvl="0">
              <a:defRPr/>
            </a:pPr>
            <a:r>
              <a:rPr lang="en-GB" sz="1400" b="1" dirty="0">
                <a:solidFill>
                  <a:srgbClr val="222222"/>
                </a:solidFill>
              </a:rPr>
              <a:t>AI Levels the Brand Playing Field</a:t>
            </a:r>
          </a:p>
          <a:p>
            <a:pPr lvl="0"/>
            <a:endParaRPr lang="en-GB" sz="1200" dirty="0">
              <a:solidFill>
                <a:srgbClr val="222222"/>
              </a:solidFill>
            </a:endParaRPr>
          </a:p>
          <a:p>
            <a:pPr lvl="0"/>
            <a:r>
              <a:rPr lang="en-GB" sz="1200" dirty="0">
                <a:solidFill>
                  <a:srgbClr val="222222"/>
                </a:solidFill>
              </a:rPr>
              <a:t>Across all analysed brands the proportion of branded Grounding Query citations is lower than the proportion of branded impressions in traditional search.</a:t>
            </a:r>
          </a:p>
          <a:p>
            <a:pPr lvl="0"/>
            <a:endParaRPr lang="en-GB" sz="1200" dirty="0">
              <a:solidFill>
                <a:srgbClr val="222222"/>
              </a:solidFill>
            </a:endParaRPr>
          </a:p>
          <a:p>
            <a:pPr lvl="0"/>
            <a:r>
              <a:rPr lang="en-GB" sz="1200" dirty="0">
                <a:solidFill>
                  <a:srgbClr val="222222"/>
                </a:solidFill>
              </a:rPr>
              <a:t>This gap is widest for ecommerce sites, where the vast majority of all citations were for non-branded Grounding Queries even where brands are heavily reliant on branded queries in traditional search.  </a:t>
            </a:r>
          </a:p>
          <a:p>
            <a:pPr>
              <a:spcAft>
                <a:spcPts val="600"/>
              </a:spcAft>
            </a:pPr>
            <a:endParaRPr lang="en-GB" sz="1200" b="1" dirty="0"/>
          </a:p>
          <a:p>
            <a:pPr>
              <a:spcAft>
                <a:spcPts val="600"/>
              </a:spcAft>
            </a:pPr>
            <a:r>
              <a:rPr lang="en-GB" sz="1200" b="1" dirty="0"/>
              <a:t>What this means for brands:</a:t>
            </a:r>
          </a:p>
          <a:p>
            <a:pPr lvl="0"/>
            <a:r>
              <a:rPr lang="en-GB" sz="1200" dirty="0">
                <a:solidFill>
                  <a:srgbClr val="222222"/>
                </a:solidFill>
              </a:rPr>
              <a:t>AI search redistributes visibility towards websites with strong category expertise and in-depth informational content.  Established brand demand is no longer enough to ensure you are surfaced.  To be visible it is necessary to own broader conversations within your area.</a:t>
            </a:r>
          </a:p>
        </p:txBody>
      </p:sp>
      <p:cxnSp>
        <p:nvCxnSpPr>
          <p:cNvPr id="11" name="Straight Connector 10">
            <a:extLst>
              <a:ext uri="{FF2B5EF4-FFF2-40B4-BE49-F238E27FC236}">
                <a16:creationId xmlns:a16="http://schemas.microsoft.com/office/drawing/2014/main" id="{628EA7DD-1B8C-C3F1-22D7-A5BA8C0AF927}"/>
              </a:ext>
            </a:extLst>
          </p:cNvPr>
          <p:cNvCxnSpPr/>
          <p:nvPr/>
        </p:nvCxnSpPr>
        <p:spPr>
          <a:xfrm>
            <a:off x="652293" y="5827381"/>
            <a:ext cx="6183085"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CA2BA134-B5C1-E244-B923-DACDA295D11D}"/>
              </a:ext>
            </a:extLst>
          </p:cNvPr>
          <p:cNvSpPr txBox="1"/>
          <p:nvPr/>
        </p:nvSpPr>
        <p:spPr>
          <a:xfrm>
            <a:off x="218235" y="1470191"/>
            <a:ext cx="3510000" cy="3847207"/>
          </a:xfrm>
          <a:prstGeom prst="rect">
            <a:avLst/>
          </a:prstGeom>
          <a:noFill/>
        </p:spPr>
        <p:txBody>
          <a:bodyPr wrap="square">
            <a:spAutoFit/>
          </a:bodyPr>
          <a:lstStyle/>
          <a:p>
            <a:pPr lvl="0">
              <a:defRPr/>
            </a:pPr>
            <a:r>
              <a:rPr lang="en-GB" sz="1400" b="1" dirty="0">
                <a:solidFill>
                  <a:srgbClr val="222222"/>
                </a:solidFill>
              </a:rPr>
              <a:t>Grounding Queries are longer than traditional searches</a:t>
            </a:r>
          </a:p>
          <a:p>
            <a:pPr lvl="0">
              <a:defRPr/>
            </a:pPr>
            <a:endParaRPr lang="en-GB" sz="1400" dirty="0">
              <a:solidFill>
                <a:srgbClr val="222222"/>
              </a:solidFill>
            </a:endParaRPr>
          </a:p>
          <a:p>
            <a:r>
              <a:rPr lang="en-GB" sz="1200" dirty="0"/>
              <a:t>Grounding Queries have an average word count </a:t>
            </a:r>
            <a:r>
              <a:rPr lang="en-GB" sz="1200" b="1" dirty="0"/>
              <a:t>77% greater</a:t>
            </a:r>
            <a:r>
              <a:rPr lang="en-GB" sz="1200" dirty="0"/>
              <a:t> than traditional search queries.</a:t>
            </a:r>
          </a:p>
          <a:p>
            <a:endParaRPr lang="en-GB" sz="1200" dirty="0"/>
          </a:p>
          <a:p>
            <a:pPr lvl="0"/>
            <a:r>
              <a:rPr lang="en-GB" sz="1200" dirty="0"/>
              <a:t>AI search behaviour skews heavily towards highly specific long tail prompts to reflect individual customer types, use cases, constraints and context.</a:t>
            </a:r>
            <a:endParaRPr lang="en-GB" sz="1200" dirty="0">
              <a:solidFill>
                <a:srgbClr val="222222"/>
              </a:solidFill>
            </a:endParaRPr>
          </a:p>
          <a:p>
            <a:pPr>
              <a:spcAft>
                <a:spcPts val="600"/>
              </a:spcAft>
            </a:pPr>
            <a:endParaRPr lang="en-GB" sz="1200" b="1" dirty="0">
              <a:solidFill>
                <a:schemeClr val="tx1"/>
              </a:solidFill>
            </a:endParaRPr>
          </a:p>
          <a:p>
            <a:pPr>
              <a:spcAft>
                <a:spcPts val="600"/>
              </a:spcAft>
            </a:pPr>
            <a:r>
              <a:rPr lang="en-GB" sz="1200" b="1" dirty="0">
                <a:solidFill>
                  <a:schemeClr val="tx1"/>
                </a:solidFill>
              </a:rPr>
              <a:t>What this means for brands:</a:t>
            </a:r>
          </a:p>
          <a:p>
            <a:r>
              <a:rPr lang="en-GB" sz="1200" dirty="0"/>
              <a:t>Content strategies must move beyond head terms and category keywords and instead focus on:</a:t>
            </a:r>
          </a:p>
          <a:p>
            <a:pPr marL="171450" indent="-171450">
              <a:buFont typeface="Arial" panose="020B0604020202020204" pitchFamily="34" charset="0"/>
              <a:buChar char="•"/>
            </a:pPr>
            <a:r>
              <a:rPr lang="en-GB" sz="1200" dirty="0"/>
              <a:t>Use-case driven content</a:t>
            </a:r>
          </a:p>
          <a:p>
            <a:pPr marL="171450" indent="-171450">
              <a:buFont typeface="Arial" panose="020B0604020202020204" pitchFamily="34" charset="0"/>
              <a:buChar char="•"/>
            </a:pPr>
            <a:r>
              <a:rPr lang="en-GB" sz="1200" dirty="0"/>
              <a:t>Problem-solution pages</a:t>
            </a:r>
          </a:p>
          <a:p>
            <a:pPr marL="171450" indent="-171450">
              <a:buFont typeface="Arial" panose="020B0604020202020204" pitchFamily="34" charset="0"/>
              <a:buChar char="•"/>
            </a:pPr>
            <a:r>
              <a:rPr lang="en-GB" sz="1200" dirty="0"/>
              <a:t>Content aligned to specific customer needs and contexts</a:t>
            </a:r>
            <a:endParaRPr lang="en-GB" sz="1200" dirty="0">
              <a:solidFill>
                <a:schemeClr val="tx1"/>
              </a:solidFill>
            </a:endParaRPr>
          </a:p>
        </p:txBody>
      </p:sp>
      <p:sp>
        <p:nvSpPr>
          <p:cNvPr id="16" name="TextBox 15">
            <a:extLst>
              <a:ext uri="{FF2B5EF4-FFF2-40B4-BE49-F238E27FC236}">
                <a16:creationId xmlns:a16="http://schemas.microsoft.com/office/drawing/2014/main" id="{9CB0C28F-6BBF-44C6-7B50-574E62E630EE}"/>
              </a:ext>
            </a:extLst>
          </p:cNvPr>
          <p:cNvSpPr txBox="1"/>
          <p:nvPr/>
        </p:nvSpPr>
        <p:spPr>
          <a:xfrm>
            <a:off x="195858" y="6054988"/>
            <a:ext cx="3510000" cy="3000821"/>
          </a:xfrm>
          <a:prstGeom prst="rect">
            <a:avLst/>
          </a:prstGeom>
          <a:noFill/>
        </p:spPr>
        <p:txBody>
          <a:bodyPr wrap="square">
            <a:spAutoFit/>
          </a:bodyPr>
          <a:lstStyle/>
          <a:p>
            <a:pPr lvl="0">
              <a:defRPr/>
            </a:pPr>
            <a:r>
              <a:rPr lang="en-GB" sz="1400" b="1" dirty="0">
                <a:solidFill>
                  <a:srgbClr val="222222"/>
                </a:solidFill>
              </a:rPr>
              <a:t>Reputation Signals are Amplified</a:t>
            </a:r>
          </a:p>
          <a:p>
            <a:pPr lvl="0">
              <a:defRPr/>
            </a:pPr>
            <a:endParaRPr lang="en-GB" sz="1400" dirty="0">
              <a:solidFill>
                <a:srgbClr val="222222"/>
              </a:solidFill>
            </a:endParaRPr>
          </a:p>
          <a:p>
            <a:pPr lvl="0">
              <a:defRPr/>
            </a:pPr>
            <a:r>
              <a:rPr lang="en-GB" sz="1200" dirty="0">
                <a:solidFill>
                  <a:srgbClr val="222222"/>
                </a:solidFill>
              </a:rPr>
              <a:t>Queries containing “Review” generate between 1-10% of citations, indicating strong AI presence and influence at the evaluation stage of consumer journeys.</a:t>
            </a:r>
          </a:p>
          <a:p>
            <a:pPr lvl="0">
              <a:defRPr/>
            </a:pPr>
            <a:endParaRPr lang="en-GB" sz="1200" dirty="0">
              <a:solidFill>
                <a:srgbClr val="222222"/>
              </a:solidFill>
            </a:endParaRPr>
          </a:p>
          <a:p>
            <a:pPr>
              <a:spcAft>
                <a:spcPts val="600"/>
              </a:spcAft>
            </a:pPr>
            <a:r>
              <a:rPr lang="en-GB" sz="1200" b="1" dirty="0"/>
              <a:t>What this means for brands:</a:t>
            </a:r>
          </a:p>
          <a:p>
            <a:pPr lvl="0">
              <a:defRPr/>
            </a:pPr>
            <a:r>
              <a:rPr lang="en-GB" sz="1200" dirty="0">
                <a:solidFill>
                  <a:srgbClr val="222222"/>
                </a:solidFill>
              </a:rPr>
              <a:t>Reputation management becomes a vital part of optimising your presence within AI Search.</a:t>
            </a:r>
          </a:p>
          <a:p>
            <a:pPr lvl="0">
              <a:defRPr/>
            </a:pPr>
            <a:endParaRPr lang="en-GB" sz="1200" dirty="0">
              <a:solidFill>
                <a:srgbClr val="222222"/>
              </a:solidFill>
            </a:endParaRPr>
          </a:p>
          <a:p>
            <a:pPr lvl="0">
              <a:defRPr/>
            </a:pPr>
            <a:r>
              <a:rPr lang="en-GB" sz="1200" dirty="0">
                <a:solidFill>
                  <a:srgbClr val="222222"/>
                </a:solidFill>
              </a:rPr>
              <a:t>There is a need to actively manage reviews on third party websites as well as an opportunity to target ‘review’ focused keywords on your own website.</a:t>
            </a:r>
          </a:p>
        </p:txBody>
      </p:sp>
      <p:sp>
        <p:nvSpPr>
          <p:cNvPr id="17" name="TextBox 16">
            <a:extLst>
              <a:ext uri="{FF2B5EF4-FFF2-40B4-BE49-F238E27FC236}">
                <a16:creationId xmlns:a16="http://schemas.microsoft.com/office/drawing/2014/main" id="{004215E4-9279-7FBC-C215-4DED5ED91248}"/>
              </a:ext>
            </a:extLst>
          </p:cNvPr>
          <p:cNvSpPr txBox="1"/>
          <p:nvPr/>
        </p:nvSpPr>
        <p:spPr>
          <a:xfrm>
            <a:off x="3871453" y="6054988"/>
            <a:ext cx="3510000" cy="2846933"/>
          </a:xfrm>
          <a:prstGeom prst="rect">
            <a:avLst/>
          </a:prstGeom>
          <a:noFill/>
        </p:spPr>
        <p:txBody>
          <a:bodyPr wrap="square">
            <a:spAutoFit/>
          </a:bodyPr>
          <a:lstStyle/>
          <a:p>
            <a:pPr lvl="0">
              <a:defRPr/>
            </a:pPr>
            <a:r>
              <a:rPr lang="en-GB" sz="1400" b="1" dirty="0">
                <a:solidFill>
                  <a:srgbClr val="222222"/>
                </a:solidFill>
              </a:rPr>
              <a:t>High-intent Commercial Modifiers Over-index</a:t>
            </a:r>
          </a:p>
          <a:p>
            <a:pPr lvl="0">
              <a:defRPr/>
            </a:pPr>
            <a:endParaRPr lang="en-GB" sz="1400" dirty="0">
              <a:solidFill>
                <a:srgbClr val="222222"/>
              </a:solidFill>
            </a:endParaRPr>
          </a:p>
          <a:p>
            <a:pPr lvl="0">
              <a:defRPr/>
            </a:pPr>
            <a:r>
              <a:rPr lang="en-GB" sz="1200" dirty="0">
                <a:solidFill>
                  <a:srgbClr val="222222"/>
                </a:solidFill>
              </a:rPr>
              <a:t>Phrases closely associated with transactions such as “discount code”, “best”, “compare” are over-represented in Grounding Query citations relative to traditional search.</a:t>
            </a:r>
          </a:p>
          <a:p>
            <a:pPr lvl="0">
              <a:defRPr/>
            </a:pPr>
            <a:endParaRPr lang="en-GB" sz="1200" dirty="0">
              <a:solidFill>
                <a:srgbClr val="222222"/>
              </a:solidFill>
            </a:endParaRPr>
          </a:p>
          <a:p>
            <a:pPr>
              <a:spcAft>
                <a:spcPts val="600"/>
              </a:spcAft>
            </a:pPr>
            <a:r>
              <a:rPr lang="en-GB" sz="1200" b="1" dirty="0"/>
              <a:t>What this means for brands:</a:t>
            </a:r>
          </a:p>
          <a:p>
            <a:pPr lvl="0">
              <a:defRPr/>
            </a:pPr>
            <a:r>
              <a:rPr lang="en-GB" sz="1200" dirty="0">
                <a:solidFill>
                  <a:srgbClr val="222222"/>
                </a:solidFill>
              </a:rPr>
              <a:t>As AI platforms develop their agentic commerce capabilities brands must ensure their own properties are the best available citations for high-intent queries to avoid leakage to affiliate partners.</a:t>
            </a:r>
          </a:p>
        </p:txBody>
      </p:sp>
      <p:sp>
        <p:nvSpPr>
          <p:cNvPr id="24" name="Rectangle 23">
            <a:extLst>
              <a:ext uri="{FF2B5EF4-FFF2-40B4-BE49-F238E27FC236}">
                <a16:creationId xmlns:a16="http://schemas.microsoft.com/office/drawing/2014/main" id="{E2971766-85D9-AE4F-0A2A-27324371E4A5}"/>
              </a:ext>
            </a:extLst>
          </p:cNvPr>
          <p:cNvSpPr/>
          <p:nvPr/>
        </p:nvSpPr>
        <p:spPr>
          <a:xfrm>
            <a:off x="213858" y="7315200"/>
            <a:ext cx="3492000" cy="1740609"/>
          </a:xfrm>
          <a:prstGeom prst="rect">
            <a:avLst/>
          </a:prstGeom>
          <a:solidFill>
            <a:srgbClr val="00B050">
              <a:alpha val="10196"/>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2298EEFE-7A33-7107-8E7D-D108F67D5939}"/>
              </a:ext>
            </a:extLst>
          </p:cNvPr>
          <p:cNvSpPr/>
          <p:nvPr/>
        </p:nvSpPr>
        <p:spPr>
          <a:xfrm>
            <a:off x="3871453" y="7505700"/>
            <a:ext cx="3492000" cy="1550109"/>
          </a:xfrm>
          <a:prstGeom prst="rect">
            <a:avLst/>
          </a:prstGeom>
          <a:solidFill>
            <a:srgbClr val="00B050">
              <a:alpha val="10196"/>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37012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92C60-A165-FF6F-EF3B-E9AF6A986262}"/>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8BF42FD-049B-0F3D-1473-A8362BF2BF31}"/>
              </a:ext>
            </a:extLst>
          </p:cNvPr>
          <p:cNvSpPr/>
          <p:nvPr/>
        </p:nvSpPr>
        <p:spPr>
          <a:xfrm>
            <a:off x="217697" y="3549004"/>
            <a:ext cx="3492000" cy="2493567"/>
          </a:xfrm>
          <a:prstGeom prst="rect">
            <a:avLst/>
          </a:prstGeom>
          <a:solidFill>
            <a:srgbClr val="00B050">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Slide Number Placeholder 18">
            <a:extLst>
              <a:ext uri="{FF2B5EF4-FFF2-40B4-BE49-F238E27FC236}">
                <a16:creationId xmlns:a16="http://schemas.microsoft.com/office/drawing/2014/main" id="{3D421351-BC58-D6DD-E75D-C9D6F5693CD5}"/>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19917C3-7345-42C5-97E2-7052C54C8337}" type="slidenum">
              <a:rPr kumimoji="0" lang="en-GB" sz="992" b="0" i="0" u="none" strike="noStrike" kern="1200" cap="none" spc="0" normalizeH="0" baseline="0" noProof="0" smtClean="0">
                <a:ln>
                  <a:noFill/>
                </a:ln>
                <a:solidFill>
                  <a:srgbClr val="222222"/>
                </a:solidFill>
                <a:effectLst/>
                <a:uLnTx/>
                <a:uFillTx/>
                <a:latin typeface="DM Sans"/>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992" b="0" i="0" u="none" strike="noStrike" kern="1200" cap="none" spc="0" normalizeH="0" baseline="0" noProof="0">
              <a:ln>
                <a:noFill/>
              </a:ln>
              <a:solidFill>
                <a:srgbClr val="222222"/>
              </a:solidFill>
              <a:effectLst/>
              <a:uLnTx/>
              <a:uFillTx/>
              <a:latin typeface="DM Sans"/>
              <a:ea typeface="+mn-ea"/>
              <a:cs typeface="+mn-cs"/>
            </a:endParaRPr>
          </a:p>
        </p:txBody>
      </p:sp>
      <p:sp>
        <p:nvSpPr>
          <p:cNvPr id="2" name="Title 1">
            <a:extLst>
              <a:ext uri="{FF2B5EF4-FFF2-40B4-BE49-F238E27FC236}">
                <a16:creationId xmlns:a16="http://schemas.microsoft.com/office/drawing/2014/main" id="{C085B3C4-E429-6EA7-4460-9129E947DF7E}"/>
              </a:ext>
            </a:extLst>
          </p:cNvPr>
          <p:cNvSpPr>
            <a:spLocks noGrp="1"/>
          </p:cNvSpPr>
          <p:nvPr>
            <p:ph type="title"/>
          </p:nvPr>
        </p:nvSpPr>
        <p:spPr/>
        <p:txBody>
          <a:bodyPr/>
          <a:lstStyle/>
          <a:p>
            <a:r>
              <a:rPr lang="en-GB" dirty="0"/>
              <a:t>Query Grounding Insights</a:t>
            </a:r>
          </a:p>
        </p:txBody>
      </p:sp>
      <p:sp>
        <p:nvSpPr>
          <p:cNvPr id="7" name="Rectangle 6">
            <a:extLst>
              <a:ext uri="{FF2B5EF4-FFF2-40B4-BE49-F238E27FC236}">
                <a16:creationId xmlns:a16="http://schemas.microsoft.com/office/drawing/2014/main" id="{801B257F-4C17-1D1B-10ED-0DDC2D606509}"/>
              </a:ext>
            </a:extLst>
          </p:cNvPr>
          <p:cNvSpPr/>
          <p:nvPr/>
        </p:nvSpPr>
        <p:spPr>
          <a:xfrm>
            <a:off x="4102099" y="3324472"/>
            <a:ext cx="3268758" cy="2736798"/>
          </a:xfrm>
          <a:prstGeom prst="rect">
            <a:avLst/>
          </a:prstGeom>
          <a:solidFill>
            <a:srgbClr val="00B050">
              <a:alpha val="10196"/>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2FE84AD5-F613-0696-2147-8CA49890566A}"/>
              </a:ext>
            </a:extLst>
          </p:cNvPr>
          <p:cNvSpPr txBox="1"/>
          <p:nvPr/>
        </p:nvSpPr>
        <p:spPr>
          <a:xfrm>
            <a:off x="218234" y="936791"/>
            <a:ext cx="3631745" cy="5124480"/>
          </a:xfrm>
          <a:prstGeom prst="rect">
            <a:avLst/>
          </a:prstGeom>
          <a:noFill/>
        </p:spPr>
        <p:txBody>
          <a:bodyPr wrap="square">
            <a:spAutoFit/>
          </a:bodyPr>
          <a:lstStyle/>
          <a:p>
            <a:r>
              <a:rPr lang="en-GB" sz="1400" b="1" dirty="0">
                <a:solidFill>
                  <a:srgbClr val="222222"/>
                </a:solidFill>
              </a:rPr>
              <a:t>AI is Influenced by Different Content Types</a:t>
            </a:r>
          </a:p>
          <a:p>
            <a:endParaRPr lang="en-GB" sz="1400" dirty="0">
              <a:solidFill>
                <a:srgbClr val="222222"/>
              </a:solidFill>
            </a:endParaRPr>
          </a:p>
          <a:p>
            <a:r>
              <a:rPr lang="en-GB" sz="1200" dirty="0"/>
              <a:t>Editorial and About pages generate a significantly higher proportion of citations relative to their share of traditional search impressions. In contrast, homepages are cited far less frequently than they appear in standard search results.</a:t>
            </a:r>
          </a:p>
          <a:p>
            <a:endParaRPr lang="en-GB" sz="1200" b="1" dirty="0">
              <a:solidFill>
                <a:schemeClr val="tx1"/>
              </a:solidFill>
            </a:endParaRPr>
          </a:p>
          <a:p>
            <a:r>
              <a:rPr lang="en-GB" sz="1200" dirty="0">
                <a:solidFill>
                  <a:srgbClr val="222222"/>
                </a:solidFill>
              </a:rPr>
              <a:t>On ecommerce sites individual product pages  (PDPs) account for a much greater proportion of AI citations than search impressions.  </a:t>
            </a:r>
            <a:endParaRPr lang="en-GB" sz="1200" b="1" dirty="0">
              <a:solidFill>
                <a:srgbClr val="222222"/>
              </a:solidFill>
            </a:endParaRPr>
          </a:p>
          <a:p>
            <a:endParaRPr lang="en-GB" sz="1200" b="1" dirty="0">
              <a:solidFill>
                <a:srgbClr val="222222"/>
              </a:solidFill>
            </a:endParaRPr>
          </a:p>
          <a:p>
            <a:endParaRPr lang="en-GB" sz="400" b="1" dirty="0">
              <a:solidFill>
                <a:srgbClr val="222222"/>
              </a:solidFill>
            </a:endParaRPr>
          </a:p>
          <a:p>
            <a:pPr>
              <a:spcAft>
                <a:spcPts val="600"/>
              </a:spcAft>
            </a:pPr>
            <a:r>
              <a:rPr lang="en-GB" sz="1200" b="1" dirty="0">
                <a:solidFill>
                  <a:schemeClr val="tx1"/>
                </a:solidFill>
              </a:rPr>
              <a:t>What this means for brands:</a:t>
            </a:r>
          </a:p>
          <a:p>
            <a:pPr lvl="0">
              <a:defRPr/>
            </a:pPr>
            <a:r>
              <a:rPr lang="en-GB" sz="1200" dirty="0">
                <a:solidFill>
                  <a:srgbClr val="222222"/>
                </a:solidFill>
              </a:rPr>
              <a:t>AI systems favour explanatory content, trust signals and utilise detailed product information to help recommend suitable options to consumers.  </a:t>
            </a:r>
          </a:p>
          <a:p>
            <a:pPr lvl="0">
              <a:defRPr/>
            </a:pPr>
            <a:br>
              <a:rPr lang="en-GB" sz="1200" dirty="0">
                <a:solidFill>
                  <a:srgbClr val="222222"/>
                </a:solidFill>
              </a:rPr>
            </a:br>
            <a:r>
              <a:rPr lang="en-GB" sz="1200" dirty="0">
                <a:solidFill>
                  <a:srgbClr val="222222"/>
                </a:solidFill>
              </a:rPr>
              <a:t>Brands must invest in supporting content to answer all brand and category-lead questions.</a:t>
            </a:r>
          </a:p>
          <a:p>
            <a:pPr lvl="0">
              <a:defRPr/>
            </a:pPr>
            <a:endParaRPr lang="en-GB" sz="1200" dirty="0">
              <a:solidFill>
                <a:srgbClr val="222222"/>
              </a:solidFill>
            </a:endParaRPr>
          </a:p>
          <a:p>
            <a:pPr lvl="0">
              <a:defRPr/>
            </a:pPr>
            <a:r>
              <a:rPr lang="en-GB" sz="1200" dirty="0">
                <a:solidFill>
                  <a:srgbClr val="222222"/>
                </a:solidFill>
              </a:rPr>
              <a:t>Product pages should be fully populated with a specific focus on detailed attributes and how the product will be used.</a:t>
            </a:r>
          </a:p>
        </p:txBody>
      </p:sp>
      <p:sp>
        <p:nvSpPr>
          <p:cNvPr id="22" name="Title 13">
            <a:extLst>
              <a:ext uri="{FF2B5EF4-FFF2-40B4-BE49-F238E27FC236}">
                <a16:creationId xmlns:a16="http://schemas.microsoft.com/office/drawing/2014/main" id="{A83FC499-1CCB-5F96-00A9-F0CAAB4B2FEE}"/>
              </a:ext>
            </a:extLst>
          </p:cNvPr>
          <p:cNvSpPr txBox="1">
            <a:spLocks/>
          </p:cNvSpPr>
          <p:nvPr/>
        </p:nvSpPr>
        <p:spPr>
          <a:xfrm>
            <a:off x="276278" y="6427540"/>
            <a:ext cx="7200900" cy="324605"/>
          </a:xfrm>
          <a:prstGeom prst="rect">
            <a:avLst/>
          </a:prstGeom>
        </p:spPr>
        <p:txBody>
          <a:bodyPr vert="horz" lIns="0" tIns="0" rIns="91440" bIns="45720" rtlCol="0" anchor="t">
            <a:normAutofit fontScale="82500" lnSpcReduction="20000"/>
          </a:bodyPr>
          <a:lstStyle>
            <a:lvl1pPr algn="l" defTabSz="755934" rtl="0" eaLnBrk="1" latinLnBrk="0" hangingPunct="1">
              <a:lnSpc>
                <a:spcPct val="90000"/>
              </a:lnSpc>
              <a:spcBef>
                <a:spcPct val="0"/>
              </a:spcBef>
              <a:buNone/>
              <a:defRPr sz="2800" b="1" kern="1200" spc="-150">
                <a:solidFill>
                  <a:schemeClr val="tx1"/>
                </a:solidFill>
                <a:latin typeface="+mj-lt"/>
                <a:ea typeface="+mj-ea"/>
                <a:cs typeface="+mj-cs"/>
              </a:defRPr>
            </a:lvl1pPr>
          </a:lstStyle>
          <a:p>
            <a:r>
              <a:rPr lang="en-GB" dirty="0"/>
              <a:t>What you can do now</a:t>
            </a:r>
          </a:p>
        </p:txBody>
      </p:sp>
      <p:sp>
        <p:nvSpPr>
          <p:cNvPr id="23" name="Rectangle 22">
            <a:extLst>
              <a:ext uri="{FF2B5EF4-FFF2-40B4-BE49-F238E27FC236}">
                <a16:creationId xmlns:a16="http://schemas.microsoft.com/office/drawing/2014/main" id="{ED7DEC57-C90E-12BB-20B5-255DD08605EC}"/>
              </a:ext>
            </a:extLst>
          </p:cNvPr>
          <p:cNvSpPr/>
          <p:nvPr/>
        </p:nvSpPr>
        <p:spPr>
          <a:xfrm>
            <a:off x="276278" y="6752145"/>
            <a:ext cx="6923034" cy="340785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DM Sans"/>
              <a:ea typeface="+mn-ea"/>
              <a:cs typeface="+mn-cs"/>
            </a:endParaRPr>
          </a:p>
        </p:txBody>
      </p:sp>
      <p:sp>
        <p:nvSpPr>
          <p:cNvPr id="26" name="Content Placeholder 14">
            <a:extLst>
              <a:ext uri="{FF2B5EF4-FFF2-40B4-BE49-F238E27FC236}">
                <a16:creationId xmlns:a16="http://schemas.microsoft.com/office/drawing/2014/main" id="{A6AE8E72-AB09-FB3B-529C-04249B1931E7}"/>
              </a:ext>
            </a:extLst>
          </p:cNvPr>
          <p:cNvSpPr txBox="1">
            <a:spLocks/>
          </p:cNvSpPr>
          <p:nvPr/>
        </p:nvSpPr>
        <p:spPr>
          <a:xfrm>
            <a:off x="358775" y="6815315"/>
            <a:ext cx="3350922" cy="2133783"/>
          </a:xfrm>
          <a:prstGeom prst="roundRect">
            <a:avLst/>
          </a:prstGeom>
          <a:solidFill>
            <a:srgbClr val="00B050">
              <a:alpha val="5882"/>
            </a:srgbClr>
          </a:solidFill>
          <a:ln w="12700">
            <a:noFill/>
          </a:ln>
        </p:spPr>
        <p:txBody>
          <a:bodyPr vert="horz" lIns="108000" tIns="108000" rIns="72000" bIns="108000" rtlCol="0" anchor="t">
            <a:noAutofit/>
          </a:bodyPr>
          <a:lstStyle>
            <a:lvl1pPr marL="0" indent="0" algn="l" defTabSz="755934" rtl="0" eaLnBrk="1" latinLnBrk="0" hangingPunct="1">
              <a:lnSpc>
                <a:spcPct val="100000"/>
              </a:lnSpc>
              <a:spcBef>
                <a:spcPts val="827"/>
              </a:spcBef>
              <a:buFont typeface="Arial" panose="020B0604020202020204" pitchFamily="34" charset="0"/>
              <a:buNone/>
              <a:defRPr sz="1800" kern="1200" spc="-30" baseline="0">
                <a:solidFill>
                  <a:schemeClr val="tx1"/>
                </a:solidFill>
                <a:latin typeface="+mn-lt"/>
                <a:ea typeface="+mn-ea"/>
                <a:cs typeface="+mn-cs"/>
              </a:defRPr>
            </a:lvl1pPr>
            <a:lvl2pPr marL="377967" indent="0" algn="l" defTabSz="755934" rtl="0" eaLnBrk="1" latinLnBrk="0" hangingPunct="1">
              <a:lnSpc>
                <a:spcPct val="100000"/>
              </a:lnSpc>
              <a:spcBef>
                <a:spcPts val="413"/>
              </a:spcBef>
              <a:buFont typeface="Arial" panose="020B0604020202020204" pitchFamily="34" charset="0"/>
              <a:buNone/>
              <a:defRPr sz="1600" kern="1200" spc="-30" baseline="0">
                <a:solidFill>
                  <a:schemeClr val="tx1"/>
                </a:solidFill>
                <a:latin typeface="+mn-lt"/>
                <a:ea typeface="+mn-ea"/>
                <a:cs typeface="+mn-cs"/>
              </a:defRPr>
            </a:lvl2pPr>
            <a:lvl3pPr marL="755934" indent="0" algn="l" defTabSz="755934" rtl="0" eaLnBrk="1" latinLnBrk="0" hangingPunct="1">
              <a:lnSpc>
                <a:spcPct val="100000"/>
              </a:lnSpc>
              <a:spcBef>
                <a:spcPts val="413"/>
              </a:spcBef>
              <a:buFont typeface="Arial" panose="020B0604020202020204" pitchFamily="34" charset="0"/>
              <a:buNone/>
              <a:defRPr sz="1400" kern="1200" spc="-30" baseline="0">
                <a:solidFill>
                  <a:schemeClr val="tx1"/>
                </a:solidFill>
                <a:latin typeface="+mn-lt"/>
                <a:ea typeface="+mn-ea"/>
                <a:cs typeface="+mn-cs"/>
              </a:defRPr>
            </a:lvl3pPr>
            <a:lvl4pPr marL="1133901"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4pPr>
            <a:lvl5pPr marL="1511869"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marR="0" lvl="0" indent="0" algn="l" defTabSz="755934" rtl="0" eaLnBrk="1" fontAlgn="auto" latinLnBrk="0" hangingPunct="1">
              <a:lnSpc>
                <a:spcPct val="100000"/>
              </a:lnSpc>
              <a:spcBef>
                <a:spcPts val="827"/>
              </a:spcBef>
              <a:spcAft>
                <a:spcPts val="0"/>
              </a:spcAft>
              <a:buClrTx/>
              <a:buSzTx/>
              <a:buFont typeface="Arial" panose="020B0604020202020204" pitchFamily="34" charset="0"/>
              <a:buNone/>
              <a:tabLst/>
              <a:defRPr/>
            </a:pPr>
            <a:r>
              <a:rPr kumimoji="0" lang="en-GB" sz="1200" b="1" i="0" u="none" strike="noStrike" kern="1200" cap="none" spc="-30" normalizeH="0" baseline="0" noProof="0" dirty="0">
                <a:ln>
                  <a:noFill/>
                </a:ln>
                <a:solidFill>
                  <a:srgbClr val="222222"/>
                </a:solidFill>
                <a:effectLst/>
                <a:uLnTx/>
                <a:uFillTx/>
                <a:latin typeface="DM Sans"/>
                <a:ea typeface="+mn-ea"/>
                <a:cs typeface="+mn-cs"/>
              </a:rPr>
              <a:t>Audit Citation Visibility to identify opportunities</a:t>
            </a:r>
          </a:p>
          <a:p>
            <a:pPr>
              <a:defRPr/>
            </a:pPr>
            <a:r>
              <a:rPr lang="en-GB" sz="1100" dirty="0"/>
              <a:t>Review the Grounding Queries driving AI citations to understand where your brand is, and isn’t, being surfaced across customer journeys.</a:t>
            </a:r>
          </a:p>
          <a:p>
            <a:pPr>
              <a:defRPr/>
            </a:pPr>
            <a:r>
              <a:rPr lang="en-GB" sz="1100" dirty="0"/>
              <a:t>Compare citation performance against traditional search impressions to identify at-risk areas for priority activation through targeted content optimisation.</a:t>
            </a:r>
          </a:p>
        </p:txBody>
      </p:sp>
      <p:sp>
        <p:nvSpPr>
          <p:cNvPr id="27" name="Content Placeholder 14">
            <a:extLst>
              <a:ext uri="{FF2B5EF4-FFF2-40B4-BE49-F238E27FC236}">
                <a16:creationId xmlns:a16="http://schemas.microsoft.com/office/drawing/2014/main" id="{8BCD4B14-8126-51C5-4E83-6A88D36E1C1B}"/>
              </a:ext>
            </a:extLst>
          </p:cNvPr>
          <p:cNvSpPr txBox="1">
            <a:spLocks/>
          </p:cNvSpPr>
          <p:nvPr/>
        </p:nvSpPr>
        <p:spPr>
          <a:xfrm>
            <a:off x="3777447" y="6815316"/>
            <a:ext cx="3347083" cy="1740290"/>
          </a:xfrm>
          <a:prstGeom prst="roundRect">
            <a:avLst/>
          </a:prstGeom>
          <a:solidFill>
            <a:srgbClr val="00B050">
              <a:alpha val="5882"/>
            </a:srgbClr>
          </a:solidFill>
          <a:ln w="12700">
            <a:noFill/>
          </a:ln>
        </p:spPr>
        <p:txBody>
          <a:bodyPr vert="horz" lIns="108000" tIns="108000" rIns="72000" bIns="108000" rtlCol="0">
            <a:noAutofit/>
          </a:bodyPr>
          <a:lstStyle>
            <a:lvl1pPr marL="0" indent="0" algn="l" defTabSz="755934" rtl="0" eaLnBrk="1" latinLnBrk="0" hangingPunct="1">
              <a:lnSpc>
                <a:spcPct val="100000"/>
              </a:lnSpc>
              <a:spcBef>
                <a:spcPts val="827"/>
              </a:spcBef>
              <a:buFont typeface="Arial" panose="020B0604020202020204" pitchFamily="34" charset="0"/>
              <a:buNone/>
              <a:defRPr sz="1800" kern="1200" spc="-30" baseline="0">
                <a:solidFill>
                  <a:schemeClr val="tx1"/>
                </a:solidFill>
                <a:latin typeface="+mn-lt"/>
                <a:ea typeface="+mn-ea"/>
                <a:cs typeface="+mn-cs"/>
              </a:defRPr>
            </a:lvl1pPr>
            <a:lvl2pPr marL="377967" indent="0" algn="l" defTabSz="755934" rtl="0" eaLnBrk="1" latinLnBrk="0" hangingPunct="1">
              <a:lnSpc>
                <a:spcPct val="100000"/>
              </a:lnSpc>
              <a:spcBef>
                <a:spcPts val="413"/>
              </a:spcBef>
              <a:buFont typeface="Arial" panose="020B0604020202020204" pitchFamily="34" charset="0"/>
              <a:buNone/>
              <a:defRPr sz="1600" kern="1200" spc="-30" baseline="0">
                <a:solidFill>
                  <a:schemeClr val="tx1"/>
                </a:solidFill>
                <a:latin typeface="+mn-lt"/>
                <a:ea typeface="+mn-ea"/>
                <a:cs typeface="+mn-cs"/>
              </a:defRPr>
            </a:lvl2pPr>
            <a:lvl3pPr marL="755934" indent="0" algn="l" defTabSz="755934" rtl="0" eaLnBrk="1" latinLnBrk="0" hangingPunct="1">
              <a:lnSpc>
                <a:spcPct val="100000"/>
              </a:lnSpc>
              <a:spcBef>
                <a:spcPts val="413"/>
              </a:spcBef>
              <a:buFont typeface="Arial" panose="020B0604020202020204" pitchFamily="34" charset="0"/>
              <a:buNone/>
              <a:defRPr sz="1400" kern="1200" spc="-30" baseline="0">
                <a:solidFill>
                  <a:schemeClr val="tx1"/>
                </a:solidFill>
                <a:latin typeface="+mn-lt"/>
                <a:ea typeface="+mn-ea"/>
                <a:cs typeface="+mn-cs"/>
              </a:defRPr>
            </a:lvl3pPr>
            <a:lvl4pPr marL="1133901"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4pPr>
            <a:lvl5pPr marL="1511869"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sz="1200" b="1" dirty="0"/>
              <a:t>Optimise for Citation Eligibility</a:t>
            </a:r>
          </a:p>
          <a:p>
            <a:pPr marL="0" marR="0" lvl="0" indent="0" algn="l" defTabSz="755934" rtl="0" eaLnBrk="1" fontAlgn="auto" latinLnBrk="0" hangingPunct="1">
              <a:lnSpc>
                <a:spcPct val="100000"/>
              </a:lnSpc>
              <a:spcBef>
                <a:spcPts val="827"/>
              </a:spcBef>
              <a:spcAft>
                <a:spcPts val="0"/>
              </a:spcAft>
              <a:buClrTx/>
              <a:buSzTx/>
              <a:buFont typeface="Arial" panose="020B0604020202020204" pitchFamily="34" charset="0"/>
              <a:buNone/>
              <a:tabLst/>
              <a:defRPr/>
            </a:pPr>
            <a:r>
              <a:rPr kumimoji="0" lang="en-GB" sz="1100" b="0" i="0" u="none" strike="noStrike" kern="1200" cap="none" spc="-30" normalizeH="0" baseline="0" noProof="0" dirty="0">
                <a:ln>
                  <a:noFill/>
                </a:ln>
                <a:solidFill>
                  <a:srgbClr val="222222"/>
                </a:solidFill>
                <a:effectLst/>
                <a:uLnTx/>
                <a:uFillTx/>
                <a:latin typeface="DM Sans"/>
                <a:ea typeface="+mn-ea"/>
                <a:cs typeface="+mn-cs"/>
              </a:rPr>
              <a:t>Target </a:t>
            </a:r>
            <a:r>
              <a:rPr lang="en-GB" sz="1100" dirty="0">
                <a:solidFill>
                  <a:srgbClr val="222222"/>
                </a:solidFill>
                <a:latin typeface="DM Sans"/>
              </a:rPr>
              <a:t>high intent consideration-stage queries by e</a:t>
            </a:r>
            <a:r>
              <a:rPr kumimoji="0" lang="en-GB" sz="1100" b="0" i="0" u="none" strike="noStrike" kern="1200" cap="none" spc="-30" normalizeH="0" baseline="0" noProof="0" dirty="0" err="1">
                <a:ln>
                  <a:noFill/>
                </a:ln>
                <a:solidFill>
                  <a:srgbClr val="222222"/>
                </a:solidFill>
                <a:effectLst/>
                <a:uLnTx/>
                <a:uFillTx/>
                <a:latin typeface="DM Sans"/>
                <a:ea typeface="+mn-ea"/>
                <a:cs typeface="+mn-cs"/>
              </a:rPr>
              <a:t>nhancing</a:t>
            </a:r>
            <a:r>
              <a:rPr kumimoji="0" lang="en-GB" sz="1100" b="0" i="0" u="none" strike="noStrike" kern="1200" cap="none" spc="-30" normalizeH="0" baseline="0" noProof="0" dirty="0">
                <a:ln>
                  <a:noFill/>
                </a:ln>
                <a:solidFill>
                  <a:srgbClr val="222222"/>
                </a:solidFill>
                <a:effectLst/>
                <a:uLnTx/>
                <a:uFillTx/>
                <a:latin typeface="DM Sans"/>
                <a:ea typeface="+mn-ea"/>
                <a:cs typeface="+mn-cs"/>
              </a:rPr>
              <a:t> product pages with detailed attributes and use-case based content. </a:t>
            </a:r>
          </a:p>
          <a:p>
            <a:pPr marL="0" marR="0" lvl="0" indent="0" algn="l" defTabSz="755934" rtl="0" eaLnBrk="1" fontAlgn="auto" latinLnBrk="0" hangingPunct="1">
              <a:lnSpc>
                <a:spcPct val="100000"/>
              </a:lnSpc>
              <a:spcBef>
                <a:spcPts val="827"/>
              </a:spcBef>
              <a:spcAft>
                <a:spcPts val="0"/>
              </a:spcAft>
              <a:buClrTx/>
              <a:buSzTx/>
              <a:buFont typeface="Arial" panose="020B0604020202020204" pitchFamily="34" charset="0"/>
              <a:buNone/>
              <a:tabLst/>
              <a:defRPr/>
            </a:pPr>
            <a:r>
              <a:rPr kumimoji="0" lang="en-GB" sz="1100" b="0" i="0" u="none" strike="noStrike" kern="1200" cap="none" spc="-30" normalizeH="0" baseline="0" noProof="0" dirty="0">
                <a:ln>
                  <a:noFill/>
                </a:ln>
                <a:solidFill>
                  <a:srgbClr val="222222"/>
                </a:solidFill>
                <a:effectLst/>
                <a:uLnTx/>
                <a:uFillTx/>
                <a:latin typeface="DM Sans"/>
                <a:ea typeface="+mn-ea"/>
                <a:cs typeface="+mn-cs"/>
              </a:rPr>
              <a:t>Strengthen FAQ and solution lead editorial content to act as the authoritative, citable, source of answers in your space.</a:t>
            </a:r>
            <a:endParaRPr lang="en-GB" sz="1100" dirty="0">
              <a:solidFill>
                <a:srgbClr val="222222"/>
              </a:solidFill>
              <a:latin typeface="DM Sans"/>
            </a:endParaRPr>
          </a:p>
        </p:txBody>
      </p:sp>
      <p:sp>
        <p:nvSpPr>
          <p:cNvPr id="34" name="Content Placeholder 14">
            <a:extLst>
              <a:ext uri="{FF2B5EF4-FFF2-40B4-BE49-F238E27FC236}">
                <a16:creationId xmlns:a16="http://schemas.microsoft.com/office/drawing/2014/main" id="{14B6DA44-F27D-23E6-166A-A8361FD98193}"/>
              </a:ext>
            </a:extLst>
          </p:cNvPr>
          <p:cNvSpPr txBox="1">
            <a:spLocks/>
          </p:cNvSpPr>
          <p:nvPr/>
        </p:nvSpPr>
        <p:spPr>
          <a:xfrm>
            <a:off x="358775" y="9012598"/>
            <a:ext cx="3347083" cy="1051724"/>
          </a:xfrm>
          <a:prstGeom prst="roundRect">
            <a:avLst/>
          </a:prstGeom>
          <a:solidFill>
            <a:srgbClr val="00B050">
              <a:alpha val="5882"/>
            </a:srgbClr>
          </a:solidFill>
          <a:ln w="12700">
            <a:noFill/>
          </a:ln>
        </p:spPr>
        <p:txBody>
          <a:bodyPr vert="horz" lIns="108000" tIns="108000" rIns="72000" bIns="108000" rtlCol="0">
            <a:noAutofit/>
          </a:bodyPr>
          <a:lstStyle>
            <a:lvl1pPr marL="0" indent="0" algn="l" defTabSz="755934" rtl="0" eaLnBrk="1" latinLnBrk="0" hangingPunct="1">
              <a:lnSpc>
                <a:spcPct val="100000"/>
              </a:lnSpc>
              <a:spcBef>
                <a:spcPts val="827"/>
              </a:spcBef>
              <a:buFont typeface="Arial" panose="020B0604020202020204" pitchFamily="34" charset="0"/>
              <a:buNone/>
              <a:defRPr sz="1800" kern="1200" spc="-30" baseline="0">
                <a:solidFill>
                  <a:schemeClr val="tx1"/>
                </a:solidFill>
                <a:latin typeface="+mn-lt"/>
                <a:ea typeface="+mn-ea"/>
                <a:cs typeface="+mn-cs"/>
              </a:defRPr>
            </a:lvl1pPr>
            <a:lvl2pPr marL="377967" indent="0" algn="l" defTabSz="755934" rtl="0" eaLnBrk="1" latinLnBrk="0" hangingPunct="1">
              <a:lnSpc>
                <a:spcPct val="100000"/>
              </a:lnSpc>
              <a:spcBef>
                <a:spcPts val="413"/>
              </a:spcBef>
              <a:buFont typeface="Arial" panose="020B0604020202020204" pitchFamily="34" charset="0"/>
              <a:buNone/>
              <a:defRPr sz="1600" kern="1200" spc="-30" baseline="0">
                <a:solidFill>
                  <a:schemeClr val="tx1"/>
                </a:solidFill>
                <a:latin typeface="+mn-lt"/>
                <a:ea typeface="+mn-ea"/>
                <a:cs typeface="+mn-cs"/>
              </a:defRPr>
            </a:lvl2pPr>
            <a:lvl3pPr marL="755934" indent="0" algn="l" defTabSz="755934" rtl="0" eaLnBrk="1" latinLnBrk="0" hangingPunct="1">
              <a:lnSpc>
                <a:spcPct val="100000"/>
              </a:lnSpc>
              <a:spcBef>
                <a:spcPts val="413"/>
              </a:spcBef>
              <a:buFont typeface="Arial" panose="020B0604020202020204" pitchFamily="34" charset="0"/>
              <a:buNone/>
              <a:defRPr sz="1400" kern="1200" spc="-30" baseline="0">
                <a:solidFill>
                  <a:schemeClr val="tx1"/>
                </a:solidFill>
                <a:latin typeface="+mn-lt"/>
                <a:ea typeface="+mn-ea"/>
                <a:cs typeface="+mn-cs"/>
              </a:defRPr>
            </a:lvl3pPr>
            <a:lvl4pPr marL="1133901"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4pPr>
            <a:lvl5pPr marL="1511869"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sz="1200" b="1" dirty="0"/>
              <a:t>Establish AI Performance Reporting</a:t>
            </a:r>
          </a:p>
          <a:p>
            <a:pPr marL="0" marR="0" lvl="0" indent="0" algn="l" defTabSz="755934" rtl="0" eaLnBrk="1" fontAlgn="auto" latinLnBrk="0" hangingPunct="1">
              <a:lnSpc>
                <a:spcPct val="100000"/>
              </a:lnSpc>
              <a:spcBef>
                <a:spcPts val="827"/>
              </a:spcBef>
              <a:spcAft>
                <a:spcPts val="0"/>
              </a:spcAft>
              <a:buClrTx/>
              <a:buSzTx/>
              <a:buFont typeface="Arial" panose="020B0604020202020204" pitchFamily="34" charset="0"/>
              <a:buNone/>
              <a:tabLst/>
              <a:defRPr/>
            </a:pPr>
            <a:r>
              <a:rPr kumimoji="0" lang="en-GB" sz="1100" b="0" i="0" u="none" strike="noStrike" kern="1200" cap="none" spc="-30" normalizeH="0" baseline="0" noProof="0" dirty="0">
                <a:ln>
                  <a:noFill/>
                </a:ln>
                <a:solidFill>
                  <a:srgbClr val="222222"/>
                </a:solidFill>
                <a:effectLst/>
                <a:uLnTx/>
                <a:uFillTx/>
                <a:latin typeface="DM Sans"/>
                <a:ea typeface="+mn-ea"/>
                <a:cs typeface="+mn-cs"/>
              </a:rPr>
              <a:t>Monitoring Grounding Queries and cited pages over time and incorporate these metrics into Search reporting.</a:t>
            </a:r>
          </a:p>
        </p:txBody>
      </p:sp>
      <p:sp>
        <p:nvSpPr>
          <p:cNvPr id="42" name="TextBox 41">
            <a:extLst>
              <a:ext uri="{FF2B5EF4-FFF2-40B4-BE49-F238E27FC236}">
                <a16:creationId xmlns:a16="http://schemas.microsoft.com/office/drawing/2014/main" id="{3D85DC0E-1272-27B8-AED9-BA094391377F}"/>
              </a:ext>
            </a:extLst>
          </p:cNvPr>
          <p:cNvSpPr txBox="1"/>
          <p:nvPr/>
        </p:nvSpPr>
        <p:spPr>
          <a:xfrm>
            <a:off x="4102099" y="936791"/>
            <a:ext cx="3268757" cy="5293757"/>
          </a:xfrm>
          <a:prstGeom prst="rect">
            <a:avLst/>
          </a:prstGeom>
          <a:noFill/>
        </p:spPr>
        <p:txBody>
          <a:bodyPr wrap="square">
            <a:spAutoFit/>
          </a:bodyPr>
          <a:lstStyle/>
          <a:p>
            <a:pPr lvl="0">
              <a:defRPr/>
            </a:pPr>
            <a:r>
              <a:rPr lang="en-GB" sz="1400" b="1" dirty="0">
                <a:solidFill>
                  <a:srgbClr val="222222"/>
                </a:solidFill>
              </a:rPr>
              <a:t>Question-based Content Key for AI Citations</a:t>
            </a:r>
          </a:p>
          <a:p>
            <a:pPr lvl="0"/>
            <a:endParaRPr lang="en-GB" sz="1200" dirty="0">
              <a:solidFill>
                <a:srgbClr val="222222"/>
              </a:solidFill>
            </a:endParaRPr>
          </a:p>
          <a:p>
            <a:pPr lvl="0">
              <a:defRPr/>
            </a:pPr>
            <a:r>
              <a:rPr lang="en-GB" sz="1200" dirty="0">
                <a:solidFill>
                  <a:srgbClr val="222222"/>
                </a:solidFill>
              </a:rPr>
              <a:t>Queries containing “What”, “How”, “Where” or similar question phrasing</a:t>
            </a:r>
            <a:r>
              <a:rPr lang="en-GB" sz="1200" b="1" dirty="0">
                <a:solidFill>
                  <a:srgbClr val="222222"/>
                </a:solidFill>
              </a:rPr>
              <a:t> </a:t>
            </a:r>
            <a:r>
              <a:rPr lang="en-GB" sz="1200" dirty="0">
                <a:solidFill>
                  <a:srgbClr val="222222"/>
                </a:solidFill>
              </a:rPr>
              <a:t>account for a greater share of Grounding Query citations than they do of traditional search impressions.</a:t>
            </a:r>
          </a:p>
          <a:p>
            <a:pPr lvl="0">
              <a:defRPr/>
            </a:pPr>
            <a:endParaRPr lang="en-GB" sz="1200" dirty="0">
              <a:solidFill>
                <a:srgbClr val="222222"/>
              </a:solidFill>
            </a:endParaRPr>
          </a:p>
          <a:p>
            <a:pPr lvl="0">
              <a:defRPr/>
            </a:pPr>
            <a:r>
              <a:rPr lang="en-GB" sz="1200" dirty="0"/>
              <a:t>This reflects the conversational nature of AI search where natural language questions are asked.</a:t>
            </a:r>
            <a:endParaRPr lang="en-GB" sz="1200" dirty="0">
              <a:solidFill>
                <a:srgbClr val="222222"/>
              </a:solidFill>
            </a:endParaRPr>
          </a:p>
          <a:p>
            <a:pPr>
              <a:spcAft>
                <a:spcPts val="600"/>
              </a:spcAft>
            </a:pPr>
            <a:endParaRPr lang="en-GB" sz="1200" b="1" dirty="0"/>
          </a:p>
          <a:p>
            <a:pPr>
              <a:spcAft>
                <a:spcPts val="600"/>
              </a:spcAft>
            </a:pPr>
            <a:r>
              <a:rPr lang="en-GB" sz="1200" b="1" dirty="0"/>
              <a:t>What this means for brands:</a:t>
            </a:r>
          </a:p>
          <a:p>
            <a:pPr lvl="0"/>
            <a:endParaRPr lang="en-GB" sz="1200" dirty="0">
              <a:solidFill>
                <a:srgbClr val="222222"/>
              </a:solidFill>
            </a:endParaRPr>
          </a:p>
          <a:p>
            <a:pPr lvl="0"/>
            <a:r>
              <a:rPr lang="en-GB" sz="1200" dirty="0">
                <a:solidFill>
                  <a:srgbClr val="222222"/>
                </a:solidFill>
              </a:rPr>
              <a:t>AI cites content that directly helps generate an answer, therefore brands must ensure they provide:</a:t>
            </a:r>
          </a:p>
          <a:p>
            <a:pPr lvl="0"/>
            <a:endParaRPr lang="en-GB" sz="1200" dirty="0">
              <a:solidFill>
                <a:srgbClr val="222222"/>
              </a:solidFill>
            </a:endParaRPr>
          </a:p>
          <a:p>
            <a:pPr marL="171450" indent="-171450">
              <a:buFont typeface="Arial" panose="020B0604020202020204" pitchFamily="34" charset="0"/>
              <a:buChar char="•"/>
            </a:pPr>
            <a:r>
              <a:rPr lang="en-GB" sz="1200" dirty="0">
                <a:solidFill>
                  <a:srgbClr val="222222"/>
                </a:solidFill>
              </a:rPr>
              <a:t>Editorial content with in-depth solutions to questions throughout the buying journey</a:t>
            </a:r>
          </a:p>
          <a:p>
            <a:pPr marL="171450" lvl="0" indent="-171450">
              <a:buFont typeface="Arial" panose="020B0604020202020204" pitchFamily="34" charset="0"/>
              <a:buChar char="•"/>
            </a:pPr>
            <a:r>
              <a:rPr lang="en-GB" sz="1200" dirty="0">
                <a:solidFill>
                  <a:srgbClr val="222222"/>
                </a:solidFill>
              </a:rPr>
              <a:t>FAQ content written in natural consumer language</a:t>
            </a:r>
          </a:p>
          <a:p>
            <a:pPr marL="171450" lvl="0" indent="-171450">
              <a:buFont typeface="Arial" panose="020B0604020202020204" pitchFamily="34" charset="0"/>
              <a:buChar char="•"/>
            </a:pPr>
            <a:r>
              <a:rPr lang="en-GB" sz="1200" dirty="0">
                <a:solidFill>
                  <a:srgbClr val="222222"/>
                </a:solidFill>
              </a:rPr>
              <a:t>Concise citable definitions of key industry concepts</a:t>
            </a:r>
          </a:p>
          <a:p>
            <a:pPr lvl="0"/>
            <a:endParaRPr lang="en-GB" sz="1200" dirty="0">
              <a:solidFill>
                <a:srgbClr val="222222"/>
              </a:solidFill>
              <a:highlight>
                <a:srgbClr val="FF00FF"/>
              </a:highlight>
            </a:endParaRPr>
          </a:p>
        </p:txBody>
      </p:sp>
      <p:sp>
        <p:nvSpPr>
          <p:cNvPr id="43" name="Content Placeholder 14">
            <a:extLst>
              <a:ext uri="{FF2B5EF4-FFF2-40B4-BE49-F238E27FC236}">
                <a16:creationId xmlns:a16="http://schemas.microsoft.com/office/drawing/2014/main" id="{50F18FDA-EEB6-0B46-2EB3-773DB86EB0F5}"/>
              </a:ext>
            </a:extLst>
          </p:cNvPr>
          <p:cNvSpPr txBox="1">
            <a:spLocks/>
          </p:cNvSpPr>
          <p:nvPr/>
        </p:nvSpPr>
        <p:spPr>
          <a:xfrm>
            <a:off x="3777446" y="8626239"/>
            <a:ext cx="3347083" cy="1429113"/>
          </a:xfrm>
          <a:prstGeom prst="roundRect">
            <a:avLst/>
          </a:prstGeom>
          <a:solidFill>
            <a:srgbClr val="00B050">
              <a:alpha val="5882"/>
            </a:srgbClr>
          </a:solidFill>
          <a:ln w="12700">
            <a:noFill/>
          </a:ln>
        </p:spPr>
        <p:txBody>
          <a:bodyPr vert="horz" lIns="108000" tIns="108000" rIns="72000" bIns="108000" rtlCol="0">
            <a:noAutofit/>
          </a:bodyPr>
          <a:lstStyle>
            <a:lvl1pPr marL="0" indent="0" algn="l" defTabSz="755934" rtl="0" eaLnBrk="1" latinLnBrk="0" hangingPunct="1">
              <a:lnSpc>
                <a:spcPct val="100000"/>
              </a:lnSpc>
              <a:spcBef>
                <a:spcPts val="827"/>
              </a:spcBef>
              <a:buFont typeface="Arial" panose="020B0604020202020204" pitchFamily="34" charset="0"/>
              <a:buNone/>
              <a:defRPr sz="1800" kern="1200" spc="-30" baseline="0">
                <a:solidFill>
                  <a:schemeClr val="tx1"/>
                </a:solidFill>
                <a:latin typeface="+mn-lt"/>
                <a:ea typeface="+mn-ea"/>
                <a:cs typeface="+mn-cs"/>
              </a:defRPr>
            </a:lvl1pPr>
            <a:lvl2pPr marL="377967" indent="0" algn="l" defTabSz="755934" rtl="0" eaLnBrk="1" latinLnBrk="0" hangingPunct="1">
              <a:lnSpc>
                <a:spcPct val="100000"/>
              </a:lnSpc>
              <a:spcBef>
                <a:spcPts val="413"/>
              </a:spcBef>
              <a:buFont typeface="Arial" panose="020B0604020202020204" pitchFamily="34" charset="0"/>
              <a:buNone/>
              <a:defRPr sz="1600" kern="1200" spc="-30" baseline="0">
                <a:solidFill>
                  <a:schemeClr val="tx1"/>
                </a:solidFill>
                <a:latin typeface="+mn-lt"/>
                <a:ea typeface="+mn-ea"/>
                <a:cs typeface="+mn-cs"/>
              </a:defRPr>
            </a:lvl2pPr>
            <a:lvl3pPr marL="755934" indent="0" algn="l" defTabSz="755934" rtl="0" eaLnBrk="1" latinLnBrk="0" hangingPunct="1">
              <a:lnSpc>
                <a:spcPct val="100000"/>
              </a:lnSpc>
              <a:spcBef>
                <a:spcPts val="413"/>
              </a:spcBef>
              <a:buFont typeface="Arial" panose="020B0604020202020204" pitchFamily="34" charset="0"/>
              <a:buNone/>
              <a:defRPr sz="1400" kern="1200" spc="-30" baseline="0">
                <a:solidFill>
                  <a:schemeClr val="tx1"/>
                </a:solidFill>
                <a:latin typeface="+mn-lt"/>
                <a:ea typeface="+mn-ea"/>
                <a:cs typeface="+mn-cs"/>
              </a:defRPr>
            </a:lvl3pPr>
            <a:lvl4pPr marL="1133901"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4pPr>
            <a:lvl5pPr marL="1511869" indent="0" algn="l" defTabSz="755934" rtl="0" eaLnBrk="1" latinLnBrk="0" hangingPunct="1">
              <a:lnSpc>
                <a:spcPct val="100000"/>
              </a:lnSpc>
              <a:spcBef>
                <a:spcPts val="413"/>
              </a:spcBef>
              <a:buFont typeface="Arial" panose="020B0604020202020204" pitchFamily="34" charset="0"/>
              <a:buNone/>
              <a:defRPr sz="1200" kern="1200" spc="-30" baseline="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sz="1200" b="1" dirty="0"/>
              <a:t>Reinforce Trust Signals</a:t>
            </a:r>
          </a:p>
          <a:p>
            <a:pPr lvl="0">
              <a:defRPr/>
            </a:pPr>
            <a:r>
              <a:rPr lang="en-GB" sz="1100" dirty="0">
                <a:solidFill>
                  <a:srgbClr val="222222"/>
                </a:solidFill>
              </a:rPr>
              <a:t>Expand reputational based content to influence review and comparison queries, implement an off-site reviews strategy.</a:t>
            </a:r>
          </a:p>
          <a:p>
            <a:pPr marL="0" marR="0" lvl="0" indent="0" algn="l" defTabSz="755934" rtl="0" eaLnBrk="1" fontAlgn="auto" latinLnBrk="0" hangingPunct="1">
              <a:lnSpc>
                <a:spcPct val="100000"/>
              </a:lnSpc>
              <a:spcBef>
                <a:spcPts val="827"/>
              </a:spcBef>
              <a:spcAft>
                <a:spcPts val="0"/>
              </a:spcAft>
              <a:buClrTx/>
              <a:buSzTx/>
              <a:buFont typeface="Arial" panose="020B0604020202020204" pitchFamily="34" charset="0"/>
              <a:buNone/>
              <a:tabLst/>
              <a:defRPr/>
            </a:pPr>
            <a:r>
              <a:rPr kumimoji="0" lang="en-GB" sz="1100" b="0" i="0" u="none" strike="noStrike" kern="1200" cap="none" spc="-30" normalizeH="0" baseline="0" noProof="0" dirty="0">
                <a:ln>
                  <a:noFill/>
                </a:ln>
                <a:solidFill>
                  <a:srgbClr val="222222"/>
                </a:solidFill>
                <a:effectLst/>
                <a:uLnTx/>
                <a:uFillTx/>
                <a:latin typeface="DM Sans"/>
                <a:ea typeface="+mn-ea"/>
                <a:cs typeface="+mn-cs"/>
              </a:rPr>
              <a:t>Ensure “About” pages clearly demonstrate credibility and expertise.</a:t>
            </a:r>
          </a:p>
        </p:txBody>
      </p:sp>
    </p:spTree>
    <p:extLst>
      <p:ext uri="{BB962C8B-B14F-4D97-AF65-F5344CB8AC3E}">
        <p14:creationId xmlns:p14="http://schemas.microsoft.com/office/powerpoint/2010/main" val="110523177"/>
      </p:ext>
    </p:extLst>
  </p:cSld>
  <p:clrMapOvr>
    <a:masterClrMapping/>
  </p:clrMapOvr>
</p:sld>
</file>

<file path=ppt/theme/theme1.xml><?xml version="1.0" encoding="utf-8"?>
<a:theme xmlns:a="http://schemas.openxmlformats.org/drawingml/2006/main" name="Office Theme">
  <a:themeElements>
    <a:clrScheme name="Performics">
      <a:dk1>
        <a:srgbClr val="222222"/>
      </a:dk1>
      <a:lt1>
        <a:sysClr val="window" lastClr="FFFFFF"/>
      </a:lt1>
      <a:dk2>
        <a:srgbClr val="222222"/>
      </a:dk2>
      <a:lt2>
        <a:srgbClr val="D9D9D9"/>
      </a:lt2>
      <a:accent1>
        <a:srgbClr val="1E9A4B"/>
      </a:accent1>
      <a:accent2>
        <a:srgbClr val="33D76F"/>
      </a:accent2>
      <a:accent3>
        <a:srgbClr val="00C5FF"/>
      </a:accent3>
      <a:accent4>
        <a:srgbClr val="FFD300"/>
      </a:accent4>
      <a:accent5>
        <a:srgbClr val="D9D9D9"/>
      </a:accent5>
      <a:accent6>
        <a:srgbClr val="909090"/>
      </a:accent6>
      <a:hlink>
        <a:srgbClr val="33D76F"/>
      </a:hlink>
      <a:folHlink>
        <a:srgbClr val="00C5FF"/>
      </a:folHlink>
    </a:clrScheme>
    <a:fontScheme name="Performics Portrait">
      <a:majorFont>
        <a:latin typeface="DM Sans"/>
        <a:ea typeface=""/>
        <a:cs typeface=""/>
      </a:majorFont>
      <a:minorFont>
        <a:latin typeface="DM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DM San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CD2FCFA09CD364C89FEEBD0DAECE2AB" ma:contentTypeVersion="4" ma:contentTypeDescription="Create a new document." ma:contentTypeScope="" ma:versionID="4ae8b08278a7fb624123faed74a5ad19">
  <xsd:schema xmlns:xsd="http://www.w3.org/2001/XMLSchema" xmlns:xs="http://www.w3.org/2001/XMLSchema" xmlns:p="http://schemas.microsoft.com/office/2006/metadata/properties" xmlns:ns2="df3bfe66-512e-4a67-90d0-95a97b5f9419" targetNamespace="http://schemas.microsoft.com/office/2006/metadata/properties" ma:root="true" ma:fieldsID="bf1c890dd70ff4f464d7bb806928622b" ns2:_="">
    <xsd:import namespace="df3bfe66-512e-4a67-90d0-95a97b5f941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3bfe66-512e-4a67-90d0-95a97b5f94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BA00B25-AB72-414F-86C6-1447B6F1570C}">
  <ds:schemaRefs>
    <ds:schemaRef ds:uri="http://schemas.microsoft.com/sharepoint/v3/contenttype/forms"/>
  </ds:schemaRefs>
</ds:datastoreItem>
</file>

<file path=customXml/itemProps2.xml><?xml version="1.0" encoding="utf-8"?>
<ds:datastoreItem xmlns:ds="http://schemas.openxmlformats.org/officeDocument/2006/customXml" ds:itemID="{0244BE2A-AE63-4689-BB4B-0FC1D90C3C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3bfe66-512e-4a67-90d0-95a97b5f94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7A3E57B-0C02-48B8-B7C1-9C380D6303BE}">
  <ds:schemaRefs>
    <ds:schemaRef ds:uri="http://schemas.microsoft.com/office/2006/documentManagement/types"/>
    <ds:schemaRef ds:uri="http://schemas.microsoft.com/office/2006/metadata/properties"/>
    <ds:schemaRef ds:uri="http://purl.org/dc/dcmitype/"/>
    <ds:schemaRef ds:uri="http://schemas.microsoft.com/office/infopath/2007/PartnerControls"/>
    <ds:schemaRef ds:uri="http://purl.org/dc/terms/"/>
    <ds:schemaRef ds:uri="http://schemas.openxmlformats.org/package/2006/metadata/core-properties"/>
    <ds:schemaRef ds:uri="df3bfe66-512e-4a67-90d0-95a97b5f9419"/>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7209</TotalTime>
  <Words>1923</Words>
  <Application>Microsoft Office PowerPoint</Application>
  <PresentationFormat>Custom</PresentationFormat>
  <Paragraphs>200</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Wingdings</vt:lpstr>
      <vt:lpstr>DM Sans</vt:lpstr>
      <vt:lpstr>Calibri</vt:lpstr>
      <vt:lpstr>Arial</vt:lpstr>
      <vt:lpstr>Office Theme</vt:lpstr>
      <vt:lpstr>Bing Webmaster Tools AI Performance Report</vt:lpstr>
      <vt:lpstr>Bing Webmaster Tools AI Performance Report</vt:lpstr>
      <vt:lpstr>A valuable, actionable, source of AI Search insight</vt:lpstr>
      <vt:lpstr>Grounding enables brands to influence AI Search</vt:lpstr>
      <vt:lpstr>Query Grounding Insights</vt:lpstr>
      <vt:lpstr>Query Grounding Insights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Gord Maclean</dc:creator>
  <cp:lastModifiedBy>Lucy Siverns</cp:lastModifiedBy>
  <cp:revision>13</cp:revision>
  <dcterms:created xsi:type="dcterms:W3CDTF">2023-09-04T19:17:25Z</dcterms:created>
  <dcterms:modified xsi:type="dcterms:W3CDTF">2026-02-27T12:23:58Z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0x010100BCD2FCFA09CD364C89FEEBD0DAECE2AB</vt:lpwstr>
  </property>
  <property fmtid="{D5CDD505-2E9C-101B-9397-08002B2CF9AE}" pid="3" name="MediaServiceImageTags">
    <vt:lpwstr/>
  </property>
</Properties>
</file>